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1.png" ContentType="image/png"/>
  <Override PartName="/ppt/media/image2.png" ContentType="image/png"/>
  <Override PartName="/ppt/media/image4.jpeg" ContentType="image/jpeg"/>
  <Override PartName="/ppt/media/image3.png" ContentType="image/png"/>
  <Override PartName="/ppt/media/image5.png" ContentType="image/png"/>
  <Override PartName="/ppt/media/image6.png" ContentType="image/png"/>
  <Override PartName="/ppt/media/image7.gif" ContentType="image/gif"/>
  <Override PartName="/ppt/media/image8.png" ContentType="image/png"/>
  <Override PartName="/ppt/media/image10.png" ContentType="image/png"/>
  <Override PartName="/ppt/media/image11.jpeg" ContentType="image/jpeg"/>
  <Override PartName="/ppt/media/image12.jpeg" ContentType="image/jpeg"/>
  <Override PartName="/ppt/media/image13.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Rectangle 1"/>
          <p:cNvSpPr/>
          <p:nvPr/>
        </p:nvSpPr>
        <p:spPr>
          <a:xfrm>
            <a:off x="0" y="0"/>
            <a:ext cx="7315200" cy="9601200"/>
          </a:xfrm>
          <a:prstGeom prst="rect">
            <a:avLst/>
          </a:prstGeom>
          <a:solidFill>
            <a:srgbClr val="ffffff"/>
          </a:solidFill>
          <a:ln w="9360">
            <a:noFill/>
          </a:ln>
        </p:spPr>
      </p:sp>
      <p:sp>
        <p:nvSpPr>
          <p:cNvPr id="79" name="CustomShape 2"/>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0" name="CustomShape 3"/>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1" name="CustomShape 4"/>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2" name="CustomShape 5"/>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3" name="CustomShape 6"/>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4" name="CustomShape 7"/>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5" name="CustomShape 8"/>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6" name="CustomShape 9"/>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7" name="CustomShape 10"/>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8" name="CustomShape 11"/>
          <p:cNvSpPr/>
          <p:nvPr/>
        </p:nvSpPr>
        <p:spPr>
          <a:xfrm>
            <a:off x="0" y="0"/>
            <a:ext cx="7315200" cy="9601200"/>
          </a:xfrm>
          <a:custGeom>
            <a:avLst/>
            <a:gdLst/>
            <a:ahLst/>
            <a:rect l="0" t="0" r="r" b="b"/>
            <a:pathLst>
              <a:path w="20322" h="26672">
                <a:moveTo>
                  <a:pt x="3" y="0"/>
                </a:moveTo>
                <a:cubicBezTo>
                  <a:pt x="1" y="0"/>
                  <a:pt x="0" y="1"/>
                  <a:pt x="0" y="3"/>
                </a:cubicBezTo>
                <a:lnTo>
                  <a:pt x="0" y="26667"/>
                </a:lnTo>
                <a:cubicBezTo>
                  <a:pt x="0" y="26669"/>
                  <a:pt x="1" y="26671"/>
                  <a:pt x="3" y="26671"/>
                </a:cubicBezTo>
                <a:lnTo>
                  <a:pt x="20317" y="26671"/>
                </a:lnTo>
                <a:cubicBezTo>
                  <a:pt x="20319" y="26671"/>
                  <a:pt x="20321" y="26669"/>
                  <a:pt x="20321" y="26667"/>
                </a:cubicBezTo>
                <a:lnTo>
                  <a:pt x="20321" y="3"/>
                </a:lnTo>
                <a:cubicBezTo>
                  <a:pt x="20321" y="1"/>
                  <a:pt x="20319" y="0"/>
                  <a:pt x="20317" y="0"/>
                </a:cubicBezTo>
                <a:lnTo>
                  <a:pt x="3" y="0"/>
                </a:lnTo>
              </a:path>
            </a:pathLst>
          </a:custGeom>
          <a:solidFill>
            <a:srgbClr val="ffffff"/>
          </a:solidFill>
          <a:ln>
            <a:noFill/>
          </a:ln>
        </p:spPr>
        <p:style>
          <a:lnRef idx="0"/>
          <a:fillRef idx="0"/>
          <a:effectRef idx="0"/>
          <a:fontRef idx="minor"/>
        </p:style>
      </p:sp>
      <p:sp>
        <p:nvSpPr>
          <p:cNvPr id="89" name="PlaceHolder 12"/>
          <p:cNvSpPr>
            <a:spLocks noGrp="1"/>
          </p:cNvSpPr>
          <p:nvPr>
            <p:ph type="body"/>
          </p:nvPr>
        </p:nvSpPr>
        <p:spPr>
          <a:xfrm>
            <a:off x="777960" y="4776480"/>
            <a:ext cx="6200640" cy="4508280"/>
          </a:xfrm>
          <a:prstGeom prst="rect">
            <a:avLst/>
          </a:prstGeom>
        </p:spPr>
        <p:txBody>
          <a:bodyPr lIns="0" rIns="0" tIns="0" bIns="0"/>
          <a:p>
            <a:r>
              <a:rPr b="0" lang="en-US" sz="1200" spc="-1" strike="noStrike">
                <a:solidFill>
                  <a:srgbClr val="000000"/>
                </a:solidFill>
                <a:latin typeface="Times New Roman"/>
              </a:rPr>
              <a:t>Click to edit the notes format</a:t>
            </a:r>
            <a:endParaRPr b="0" lang="en-US" sz="1200" spc="-1" strike="noStrike">
              <a:solidFill>
                <a:srgbClr val="000000"/>
              </a:solidFill>
              <a:latin typeface="Times New Roman"/>
            </a:endParaRPr>
          </a:p>
        </p:txBody>
      </p:sp>
      <p:sp>
        <p:nvSpPr>
          <p:cNvPr id="90" name="PlaceHolder 13"/>
          <p:cNvSpPr>
            <a:spLocks noGrp="1"/>
          </p:cNvSpPr>
          <p:nvPr>
            <p:ph type="hdr"/>
          </p:nvPr>
        </p:nvSpPr>
        <p:spPr>
          <a:xfrm>
            <a:off x="0" y="-360"/>
            <a:ext cx="3355920" cy="485640"/>
          </a:xfrm>
          <a:prstGeom prst="rect">
            <a:avLst/>
          </a:prstGeom>
        </p:spPr>
        <p:txBody>
          <a:bodyPr lIns="0" rIns="0" tIns="0" bIns="0"/>
          <a:p>
            <a:pPr>
              <a:lnSpc>
                <a:spcPct val="93000"/>
              </a:lnSpc>
            </a:pPr>
            <a:r>
              <a:rPr b="0" lang="en-US" sz="1400" spc="-1" strike="noStrike">
                <a:solidFill>
                  <a:srgbClr val="000000"/>
                </a:solidFill>
                <a:latin typeface="Times New Roman"/>
                <a:ea typeface="Segoe UI"/>
              </a:rPr>
              <a:t>&lt;header&gt;</a:t>
            </a:r>
            <a:endParaRPr b="0" lang="en-US" sz="1400" spc="-1" strike="noStrike">
              <a:solidFill>
                <a:srgbClr val="000000"/>
              </a:solidFill>
              <a:latin typeface="Arial"/>
            </a:endParaRPr>
          </a:p>
        </p:txBody>
      </p:sp>
      <p:sp>
        <p:nvSpPr>
          <p:cNvPr id="91" name="PlaceHolder 14"/>
          <p:cNvSpPr>
            <a:spLocks noGrp="1"/>
          </p:cNvSpPr>
          <p:nvPr>
            <p:ph type="dt"/>
          </p:nvPr>
        </p:nvSpPr>
        <p:spPr>
          <a:xfrm>
            <a:off x="4398840" y="-360"/>
            <a:ext cx="3355920" cy="485640"/>
          </a:xfrm>
          <a:prstGeom prst="rect">
            <a:avLst/>
          </a:prstGeom>
        </p:spPr>
        <p:txBody>
          <a:bodyPr lIns="0" rIns="0" tIns="0" bIns="0"/>
          <a:p>
            <a:pPr algn="r">
              <a:lnSpc>
                <a:spcPct val="93000"/>
              </a:lnSpc>
            </a:pPr>
            <a:r>
              <a:rPr b="0" lang="en-US" sz="1400" spc="-1" strike="noStrike">
                <a:solidFill>
                  <a:srgbClr val="000000"/>
                </a:solidFill>
                <a:latin typeface="Times New Roman"/>
                <a:ea typeface="Segoe UI"/>
              </a:rPr>
              <a:t>&lt;date/time&gt;</a:t>
            </a:r>
            <a:endParaRPr b="0" lang="en-US" sz="1400" spc="-1" strike="noStrike">
              <a:solidFill>
                <a:srgbClr val="000000"/>
              </a:solidFill>
              <a:latin typeface="Arial"/>
            </a:endParaRPr>
          </a:p>
        </p:txBody>
      </p:sp>
      <p:sp>
        <p:nvSpPr>
          <p:cNvPr id="92" name="PlaceHolder 15"/>
          <p:cNvSpPr>
            <a:spLocks noGrp="1"/>
          </p:cNvSpPr>
          <p:nvPr>
            <p:ph type="ftr"/>
          </p:nvPr>
        </p:nvSpPr>
        <p:spPr>
          <a:xfrm>
            <a:off x="0" y="9554760"/>
            <a:ext cx="3355920" cy="485640"/>
          </a:xfrm>
          <a:prstGeom prst="rect">
            <a:avLst/>
          </a:prstGeom>
        </p:spPr>
        <p:txBody>
          <a:bodyPr lIns="0" rIns="0" tIns="0" bIns="0" anchor="b"/>
          <a:p>
            <a:pPr>
              <a:lnSpc>
                <a:spcPct val="93000"/>
              </a:lnSpc>
            </a:pPr>
            <a:r>
              <a:rPr b="0" lang="en-US" sz="1400" spc="-1" strike="noStrike">
                <a:solidFill>
                  <a:srgbClr val="000000"/>
                </a:solidFill>
                <a:latin typeface="Times New Roman"/>
                <a:ea typeface="Segoe UI"/>
              </a:rPr>
              <a:t>&lt;footer&gt;</a:t>
            </a:r>
            <a:endParaRPr b="0" lang="en-US" sz="1400" spc="-1" strike="noStrike">
              <a:solidFill>
                <a:srgbClr val="000000"/>
              </a:solidFill>
              <a:latin typeface="Arial"/>
            </a:endParaRPr>
          </a:p>
        </p:txBody>
      </p:sp>
      <p:sp>
        <p:nvSpPr>
          <p:cNvPr id="93" name="PlaceHolder 16"/>
          <p:cNvSpPr>
            <a:spLocks noGrp="1"/>
          </p:cNvSpPr>
          <p:nvPr>
            <p:ph type="sldNum"/>
          </p:nvPr>
        </p:nvSpPr>
        <p:spPr>
          <a:xfrm>
            <a:off x="4398840" y="9554760"/>
            <a:ext cx="3355920" cy="485640"/>
          </a:xfrm>
          <a:prstGeom prst="rect">
            <a:avLst/>
          </a:prstGeom>
        </p:spPr>
        <p:txBody>
          <a:bodyPr lIns="0" rIns="0" tIns="0" bIns="0" anchor="b"/>
          <a:p>
            <a:pPr algn="r">
              <a:lnSpc>
                <a:spcPct val="93000"/>
              </a:lnSpc>
            </a:pPr>
            <a:fld id="{6A11FFC5-3790-479C-BBB9-889CF5DF6DBC}" type="slidenum">
              <a:rPr b="0" lang="en-US" sz="1400" spc="-1" strike="noStrike">
                <a:solidFill>
                  <a:srgbClr val="000000"/>
                </a:solidFill>
                <a:latin typeface="Times New Roman"/>
                <a:ea typeface="Segoe UI"/>
              </a:rPr>
              <a:t>&lt;number&gt;</a:t>
            </a:fld>
            <a:endParaRPr b="0" lang="en-US" sz="14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166"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167"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168"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69"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183"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184"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185"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86"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189"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190"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191"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92"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194"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195"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196"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97"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199"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200"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201"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02"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6"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8"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209"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210"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211"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212"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CustomShape 1"/>
          <p:cNvSpPr/>
          <p:nvPr/>
        </p:nvSpPr>
        <p:spPr>
          <a:xfrm>
            <a:off x="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nSpc>
                <a:spcPct val="100000"/>
              </a:lnSpc>
            </a:pPr>
            <a:r>
              <a:rPr b="0" i="1" lang="en-US" sz="1100" spc="-1" strike="noStrike">
                <a:solidFill>
                  <a:srgbClr val="ffffff"/>
                </a:solidFill>
                <a:latin typeface="Times New Roman"/>
              </a:rPr>
              <a:t>Same-Sex Marriage</a:t>
            </a:r>
            <a:endParaRPr b="0" lang="en-US" sz="1100" spc="-1" strike="noStrike">
              <a:solidFill>
                <a:srgbClr val="000000"/>
              </a:solidFill>
              <a:latin typeface="Arial"/>
            </a:endParaRPr>
          </a:p>
        </p:txBody>
      </p:sp>
      <p:sp>
        <p:nvSpPr>
          <p:cNvPr id="177" name="CustomShape 2"/>
          <p:cNvSpPr/>
          <p:nvPr/>
        </p:nvSpPr>
        <p:spPr>
          <a:xfrm>
            <a:off x="4145040" y="-3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p>
            <a:pPr algn="r">
              <a:lnSpc>
                <a:spcPct val="100000"/>
              </a:lnSpc>
            </a:pPr>
            <a:r>
              <a:rPr b="0" i="1" lang="en-US" sz="1100" spc="-1" strike="noStrike">
                <a:solidFill>
                  <a:srgbClr val="ffffff"/>
                </a:solidFill>
                <a:latin typeface="Times New Roman"/>
              </a:rPr>
              <a:t>© 2000, Partners Task Force for Gay &amp; Lesbian Couples</a:t>
            </a:r>
            <a:endParaRPr b="0" lang="en-US" sz="1100" spc="-1" strike="noStrike">
              <a:solidFill>
                <a:srgbClr val="000000"/>
              </a:solidFill>
              <a:latin typeface="Arial"/>
            </a:endParaRPr>
          </a:p>
        </p:txBody>
      </p:sp>
      <p:sp>
        <p:nvSpPr>
          <p:cNvPr id="178" name="CustomShape 3"/>
          <p:cNvSpPr/>
          <p:nvPr/>
        </p:nvSpPr>
        <p:spPr>
          <a:xfrm>
            <a:off x="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20160" rIns="20160" tIns="0" bIns="0" anchor="b"/>
          <a:p>
            <a:pPr>
              <a:lnSpc>
                <a:spcPct val="100000"/>
              </a:lnSpc>
            </a:pPr>
            <a:r>
              <a:rPr b="0" i="1" lang="en-US" sz="1100" spc="-1" strike="noStrike">
                <a:solidFill>
                  <a:srgbClr val="ffffff"/>
                </a:solidFill>
                <a:latin typeface="Times New Roman"/>
              </a:rPr>
              <a:t>Partners, Box 9685, Seattle, WA 98109       206-935-1206       www.buddybuddy.com</a:t>
            </a:r>
            <a:endParaRPr b="0" lang="en-US" sz="1100" spc="-1" strike="noStrike">
              <a:solidFill>
                <a:srgbClr val="000000"/>
              </a:solidFill>
              <a:latin typeface="Arial"/>
            </a:endParaRPr>
          </a:p>
        </p:txBody>
      </p:sp>
      <p:sp>
        <p:nvSpPr>
          <p:cNvPr id="179" name="CustomShape 4"/>
          <p:cNvSpPr/>
          <p:nvPr/>
        </p:nvSpPr>
        <p:spPr>
          <a:xfrm>
            <a:off x="4145040" y="9120240"/>
            <a:ext cx="3170160" cy="484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80" name="CustomShape 5"/>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974880" y="4559400"/>
            <a:ext cx="5365440" cy="4321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25" name="PlaceHolder 2"/>
          <p:cNvSpPr>
            <a:spLocks noGrp="1"/>
          </p:cNvSpPr>
          <p:nvPr>
            <p:ph type="body"/>
          </p:nvPr>
        </p:nvSpPr>
        <p:spPr>
          <a:xfrm>
            <a:off x="456840" y="1604880"/>
            <a:ext cx="82119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26" name="PlaceHolder 3"/>
          <p:cNvSpPr>
            <a:spLocks noGrp="1"/>
          </p:cNvSpPr>
          <p:nvPr>
            <p:ph type="body"/>
          </p:nvPr>
        </p:nvSpPr>
        <p:spPr>
          <a:xfrm>
            <a:off x="456840" y="3673080"/>
            <a:ext cx="82119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28" name="PlaceHolder 2"/>
          <p:cNvSpPr>
            <a:spLocks noGrp="1"/>
          </p:cNvSpPr>
          <p:nvPr>
            <p:ph type="body"/>
          </p:nvPr>
        </p:nvSpPr>
        <p:spPr>
          <a:xfrm>
            <a:off x="45684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29" name="PlaceHolder 3"/>
          <p:cNvSpPr>
            <a:spLocks noGrp="1"/>
          </p:cNvSpPr>
          <p:nvPr>
            <p:ph type="body"/>
          </p:nvPr>
        </p:nvSpPr>
        <p:spPr>
          <a:xfrm>
            <a:off x="466488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0" name="PlaceHolder 4"/>
          <p:cNvSpPr>
            <a:spLocks noGrp="1"/>
          </p:cNvSpPr>
          <p:nvPr>
            <p:ph type="body"/>
          </p:nvPr>
        </p:nvSpPr>
        <p:spPr>
          <a:xfrm>
            <a:off x="466488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1" name="PlaceHolder 5"/>
          <p:cNvSpPr>
            <a:spLocks noGrp="1"/>
          </p:cNvSpPr>
          <p:nvPr>
            <p:ph type="body"/>
          </p:nvPr>
        </p:nvSpPr>
        <p:spPr>
          <a:xfrm>
            <a:off x="45684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33" name="PlaceHolder 2"/>
          <p:cNvSpPr>
            <a:spLocks noGrp="1"/>
          </p:cNvSpPr>
          <p:nvPr>
            <p:ph type="body"/>
          </p:nvPr>
        </p:nvSpPr>
        <p:spPr>
          <a:xfrm>
            <a:off x="456840" y="16048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4" name="PlaceHolder 3"/>
          <p:cNvSpPr>
            <a:spLocks noGrp="1"/>
          </p:cNvSpPr>
          <p:nvPr>
            <p:ph type="body"/>
          </p:nvPr>
        </p:nvSpPr>
        <p:spPr>
          <a:xfrm>
            <a:off x="3233160" y="16048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5" name="PlaceHolder 4"/>
          <p:cNvSpPr>
            <a:spLocks noGrp="1"/>
          </p:cNvSpPr>
          <p:nvPr>
            <p:ph type="body"/>
          </p:nvPr>
        </p:nvSpPr>
        <p:spPr>
          <a:xfrm>
            <a:off x="6009840" y="16048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6" name="PlaceHolder 5"/>
          <p:cNvSpPr>
            <a:spLocks noGrp="1"/>
          </p:cNvSpPr>
          <p:nvPr>
            <p:ph type="body"/>
          </p:nvPr>
        </p:nvSpPr>
        <p:spPr>
          <a:xfrm>
            <a:off x="6009840" y="36730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7" name="PlaceHolder 6"/>
          <p:cNvSpPr>
            <a:spLocks noGrp="1"/>
          </p:cNvSpPr>
          <p:nvPr>
            <p:ph type="body"/>
          </p:nvPr>
        </p:nvSpPr>
        <p:spPr>
          <a:xfrm>
            <a:off x="3233160" y="36730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38" name="PlaceHolder 7"/>
          <p:cNvSpPr>
            <a:spLocks noGrp="1"/>
          </p:cNvSpPr>
          <p:nvPr>
            <p:ph type="body"/>
          </p:nvPr>
        </p:nvSpPr>
        <p:spPr>
          <a:xfrm>
            <a:off x="456840" y="36730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43" name="PlaceHolder 2"/>
          <p:cNvSpPr>
            <a:spLocks noGrp="1"/>
          </p:cNvSpPr>
          <p:nvPr>
            <p:ph type="subTitle"/>
          </p:nvPr>
        </p:nvSpPr>
        <p:spPr>
          <a:xfrm>
            <a:off x="456840" y="1604880"/>
            <a:ext cx="8211960" cy="3959280"/>
          </a:xfrm>
          <a:prstGeom prst="rect">
            <a:avLst/>
          </a:prstGeom>
        </p:spPr>
        <p:txBody>
          <a:bodyPr lIns="0" rIns="0" tIns="0" bIns="0" anchor="ctr"/>
          <a:p>
            <a:pPr marL="342720" indent="-342720" algn="ctr"/>
            <a:endParaRPr b="0" lang="en-U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45" name="PlaceHolder 2"/>
          <p:cNvSpPr>
            <a:spLocks noGrp="1"/>
          </p:cNvSpPr>
          <p:nvPr>
            <p:ph type="body"/>
          </p:nvPr>
        </p:nvSpPr>
        <p:spPr>
          <a:xfrm>
            <a:off x="456840" y="1604880"/>
            <a:ext cx="8211960" cy="395928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47" name="PlaceHolder 2"/>
          <p:cNvSpPr>
            <a:spLocks noGrp="1"/>
          </p:cNvSpPr>
          <p:nvPr>
            <p:ph type="body"/>
          </p:nvPr>
        </p:nvSpPr>
        <p:spPr>
          <a:xfrm>
            <a:off x="45684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
        <p:nvSpPr>
          <p:cNvPr id="48" name="PlaceHolder 3"/>
          <p:cNvSpPr>
            <a:spLocks noGrp="1"/>
          </p:cNvSpPr>
          <p:nvPr>
            <p:ph type="body"/>
          </p:nvPr>
        </p:nvSpPr>
        <p:spPr>
          <a:xfrm>
            <a:off x="466488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6840" y="272520"/>
            <a:ext cx="8211960" cy="5226120"/>
          </a:xfrm>
          <a:prstGeom prst="rect">
            <a:avLst/>
          </a:prstGeom>
        </p:spPr>
        <p:txBody>
          <a:bodyPr lIns="0" rIns="0" tIns="0" bIns="0" anchor="ctr"/>
          <a:p>
            <a:pPr marL="342720" indent="-342720" algn="ctr"/>
            <a:endParaRPr b="0" lang="en-U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52" name="PlaceHolder 2"/>
          <p:cNvSpPr>
            <a:spLocks noGrp="1"/>
          </p:cNvSpPr>
          <p:nvPr>
            <p:ph type="body"/>
          </p:nvPr>
        </p:nvSpPr>
        <p:spPr>
          <a:xfrm>
            <a:off x="45684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53" name="PlaceHolder 3"/>
          <p:cNvSpPr>
            <a:spLocks noGrp="1"/>
          </p:cNvSpPr>
          <p:nvPr>
            <p:ph type="body"/>
          </p:nvPr>
        </p:nvSpPr>
        <p:spPr>
          <a:xfrm>
            <a:off x="45684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54" name="PlaceHolder 4"/>
          <p:cNvSpPr>
            <a:spLocks noGrp="1"/>
          </p:cNvSpPr>
          <p:nvPr>
            <p:ph type="body"/>
          </p:nvPr>
        </p:nvSpPr>
        <p:spPr>
          <a:xfrm>
            <a:off x="466488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4" name="PlaceHolder 2"/>
          <p:cNvSpPr>
            <a:spLocks noGrp="1"/>
          </p:cNvSpPr>
          <p:nvPr>
            <p:ph type="subTitle"/>
          </p:nvPr>
        </p:nvSpPr>
        <p:spPr>
          <a:xfrm>
            <a:off x="456840" y="1604880"/>
            <a:ext cx="8211960" cy="3959280"/>
          </a:xfrm>
          <a:prstGeom prst="rect">
            <a:avLst/>
          </a:prstGeom>
        </p:spPr>
        <p:txBody>
          <a:bodyPr lIns="0" rIns="0" tIns="0" bIns="0" anchor="ctr"/>
          <a:p>
            <a:pPr marL="342720" indent="-342720" algn="ctr"/>
            <a:endParaRPr b="0" lang="en-U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56" name="PlaceHolder 2"/>
          <p:cNvSpPr>
            <a:spLocks noGrp="1"/>
          </p:cNvSpPr>
          <p:nvPr>
            <p:ph type="body"/>
          </p:nvPr>
        </p:nvSpPr>
        <p:spPr>
          <a:xfrm>
            <a:off x="45684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
        <p:nvSpPr>
          <p:cNvPr id="57" name="PlaceHolder 3"/>
          <p:cNvSpPr>
            <a:spLocks noGrp="1"/>
          </p:cNvSpPr>
          <p:nvPr>
            <p:ph type="body"/>
          </p:nvPr>
        </p:nvSpPr>
        <p:spPr>
          <a:xfrm>
            <a:off x="466488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58" name="PlaceHolder 4"/>
          <p:cNvSpPr>
            <a:spLocks noGrp="1"/>
          </p:cNvSpPr>
          <p:nvPr>
            <p:ph type="body"/>
          </p:nvPr>
        </p:nvSpPr>
        <p:spPr>
          <a:xfrm>
            <a:off x="466488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60" name="PlaceHolder 2"/>
          <p:cNvSpPr>
            <a:spLocks noGrp="1"/>
          </p:cNvSpPr>
          <p:nvPr>
            <p:ph type="body"/>
          </p:nvPr>
        </p:nvSpPr>
        <p:spPr>
          <a:xfrm>
            <a:off x="45684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61" name="PlaceHolder 3"/>
          <p:cNvSpPr>
            <a:spLocks noGrp="1"/>
          </p:cNvSpPr>
          <p:nvPr>
            <p:ph type="body"/>
          </p:nvPr>
        </p:nvSpPr>
        <p:spPr>
          <a:xfrm>
            <a:off x="466488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62" name="PlaceHolder 4"/>
          <p:cNvSpPr>
            <a:spLocks noGrp="1"/>
          </p:cNvSpPr>
          <p:nvPr>
            <p:ph type="body"/>
          </p:nvPr>
        </p:nvSpPr>
        <p:spPr>
          <a:xfrm>
            <a:off x="456840" y="3673080"/>
            <a:ext cx="82119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64" name="PlaceHolder 2"/>
          <p:cNvSpPr>
            <a:spLocks noGrp="1"/>
          </p:cNvSpPr>
          <p:nvPr>
            <p:ph type="body"/>
          </p:nvPr>
        </p:nvSpPr>
        <p:spPr>
          <a:xfrm>
            <a:off x="456840" y="1604880"/>
            <a:ext cx="82119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65" name="PlaceHolder 3"/>
          <p:cNvSpPr>
            <a:spLocks noGrp="1"/>
          </p:cNvSpPr>
          <p:nvPr>
            <p:ph type="body"/>
          </p:nvPr>
        </p:nvSpPr>
        <p:spPr>
          <a:xfrm>
            <a:off x="456840" y="3673080"/>
            <a:ext cx="82119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67" name="PlaceHolder 2"/>
          <p:cNvSpPr>
            <a:spLocks noGrp="1"/>
          </p:cNvSpPr>
          <p:nvPr>
            <p:ph type="body"/>
          </p:nvPr>
        </p:nvSpPr>
        <p:spPr>
          <a:xfrm>
            <a:off x="45684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68" name="PlaceHolder 3"/>
          <p:cNvSpPr>
            <a:spLocks noGrp="1"/>
          </p:cNvSpPr>
          <p:nvPr>
            <p:ph type="body"/>
          </p:nvPr>
        </p:nvSpPr>
        <p:spPr>
          <a:xfrm>
            <a:off x="466488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69" name="PlaceHolder 4"/>
          <p:cNvSpPr>
            <a:spLocks noGrp="1"/>
          </p:cNvSpPr>
          <p:nvPr>
            <p:ph type="body"/>
          </p:nvPr>
        </p:nvSpPr>
        <p:spPr>
          <a:xfrm>
            <a:off x="466488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70" name="PlaceHolder 5"/>
          <p:cNvSpPr>
            <a:spLocks noGrp="1"/>
          </p:cNvSpPr>
          <p:nvPr>
            <p:ph type="body"/>
          </p:nvPr>
        </p:nvSpPr>
        <p:spPr>
          <a:xfrm>
            <a:off x="45684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72" name="PlaceHolder 2"/>
          <p:cNvSpPr>
            <a:spLocks noGrp="1"/>
          </p:cNvSpPr>
          <p:nvPr>
            <p:ph type="body"/>
          </p:nvPr>
        </p:nvSpPr>
        <p:spPr>
          <a:xfrm>
            <a:off x="456840" y="16048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73" name="PlaceHolder 3"/>
          <p:cNvSpPr>
            <a:spLocks noGrp="1"/>
          </p:cNvSpPr>
          <p:nvPr>
            <p:ph type="body"/>
          </p:nvPr>
        </p:nvSpPr>
        <p:spPr>
          <a:xfrm>
            <a:off x="3233160" y="16048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74" name="PlaceHolder 4"/>
          <p:cNvSpPr>
            <a:spLocks noGrp="1"/>
          </p:cNvSpPr>
          <p:nvPr>
            <p:ph type="body"/>
          </p:nvPr>
        </p:nvSpPr>
        <p:spPr>
          <a:xfrm>
            <a:off x="6009840" y="16048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75" name="PlaceHolder 5"/>
          <p:cNvSpPr>
            <a:spLocks noGrp="1"/>
          </p:cNvSpPr>
          <p:nvPr>
            <p:ph type="body"/>
          </p:nvPr>
        </p:nvSpPr>
        <p:spPr>
          <a:xfrm>
            <a:off x="6009840" y="36730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76" name="PlaceHolder 6"/>
          <p:cNvSpPr>
            <a:spLocks noGrp="1"/>
          </p:cNvSpPr>
          <p:nvPr>
            <p:ph type="body"/>
          </p:nvPr>
        </p:nvSpPr>
        <p:spPr>
          <a:xfrm>
            <a:off x="3233160" y="36730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77" name="PlaceHolder 7"/>
          <p:cNvSpPr>
            <a:spLocks noGrp="1"/>
          </p:cNvSpPr>
          <p:nvPr>
            <p:ph type="body"/>
          </p:nvPr>
        </p:nvSpPr>
        <p:spPr>
          <a:xfrm>
            <a:off x="456840" y="3673080"/>
            <a:ext cx="264384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6" name="PlaceHolder 2"/>
          <p:cNvSpPr>
            <a:spLocks noGrp="1"/>
          </p:cNvSpPr>
          <p:nvPr>
            <p:ph type="body"/>
          </p:nvPr>
        </p:nvSpPr>
        <p:spPr>
          <a:xfrm>
            <a:off x="456840" y="1604880"/>
            <a:ext cx="8211960" cy="395928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8" name="PlaceHolder 2"/>
          <p:cNvSpPr>
            <a:spLocks noGrp="1"/>
          </p:cNvSpPr>
          <p:nvPr>
            <p:ph type="body"/>
          </p:nvPr>
        </p:nvSpPr>
        <p:spPr>
          <a:xfrm>
            <a:off x="45684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
        <p:nvSpPr>
          <p:cNvPr id="9" name="PlaceHolder 3"/>
          <p:cNvSpPr>
            <a:spLocks noGrp="1"/>
          </p:cNvSpPr>
          <p:nvPr>
            <p:ph type="body"/>
          </p:nvPr>
        </p:nvSpPr>
        <p:spPr>
          <a:xfrm>
            <a:off x="466488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6840" y="272520"/>
            <a:ext cx="8211960" cy="5226120"/>
          </a:xfrm>
          <a:prstGeom prst="rect">
            <a:avLst/>
          </a:prstGeom>
        </p:spPr>
        <p:txBody>
          <a:bodyPr lIns="0" rIns="0" tIns="0" bIns="0" anchor="ctr"/>
          <a:p>
            <a:pPr marL="342720" indent="-342720" algn="ctr"/>
            <a:endParaRPr b="0" lang="en-U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13" name="PlaceHolder 2"/>
          <p:cNvSpPr>
            <a:spLocks noGrp="1"/>
          </p:cNvSpPr>
          <p:nvPr>
            <p:ph type="body"/>
          </p:nvPr>
        </p:nvSpPr>
        <p:spPr>
          <a:xfrm>
            <a:off x="45684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14" name="PlaceHolder 3"/>
          <p:cNvSpPr>
            <a:spLocks noGrp="1"/>
          </p:cNvSpPr>
          <p:nvPr>
            <p:ph type="body"/>
          </p:nvPr>
        </p:nvSpPr>
        <p:spPr>
          <a:xfrm>
            <a:off x="45684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15" name="PlaceHolder 4"/>
          <p:cNvSpPr>
            <a:spLocks noGrp="1"/>
          </p:cNvSpPr>
          <p:nvPr>
            <p:ph type="body"/>
          </p:nvPr>
        </p:nvSpPr>
        <p:spPr>
          <a:xfrm>
            <a:off x="466488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17" name="PlaceHolder 2"/>
          <p:cNvSpPr>
            <a:spLocks noGrp="1"/>
          </p:cNvSpPr>
          <p:nvPr>
            <p:ph type="body"/>
          </p:nvPr>
        </p:nvSpPr>
        <p:spPr>
          <a:xfrm>
            <a:off x="456840" y="1604880"/>
            <a:ext cx="4007160" cy="3959280"/>
          </a:xfrm>
          <a:prstGeom prst="rect">
            <a:avLst/>
          </a:prstGeom>
        </p:spPr>
        <p:txBody>
          <a:bodyPr lIns="0" rIns="0" tIns="24480" bIns="0">
            <a:normAutofit/>
          </a:bodyPr>
          <a:p>
            <a:endParaRPr b="0" lang="en-US" sz="3200" spc="-1" strike="noStrike">
              <a:solidFill>
                <a:srgbClr val="000000"/>
              </a:solidFill>
              <a:latin typeface="Arial"/>
            </a:endParaRPr>
          </a:p>
        </p:txBody>
      </p:sp>
      <p:sp>
        <p:nvSpPr>
          <p:cNvPr id="18" name="PlaceHolder 3"/>
          <p:cNvSpPr>
            <a:spLocks noGrp="1"/>
          </p:cNvSpPr>
          <p:nvPr>
            <p:ph type="body"/>
          </p:nvPr>
        </p:nvSpPr>
        <p:spPr>
          <a:xfrm>
            <a:off x="466488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19" name="PlaceHolder 4"/>
          <p:cNvSpPr>
            <a:spLocks noGrp="1"/>
          </p:cNvSpPr>
          <p:nvPr>
            <p:ph type="body"/>
          </p:nvPr>
        </p:nvSpPr>
        <p:spPr>
          <a:xfrm>
            <a:off x="4664880" y="36730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6840" y="272520"/>
            <a:ext cx="8211960" cy="1127160"/>
          </a:xfrm>
          <a:prstGeom prst="rect">
            <a:avLst/>
          </a:prstGeom>
        </p:spPr>
        <p:txBody>
          <a:bodyPr lIns="0" rIns="0" tIns="0" bIns="0" anchor="ctr"/>
          <a:p>
            <a:pPr algn="ctr"/>
            <a:endParaRPr b="0" lang="en-US" sz="4400" spc="-1" strike="noStrike">
              <a:solidFill>
                <a:srgbClr val="000000"/>
              </a:solidFill>
              <a:latin typeface="Arial"/>
            </a:endParaRPr>
          </a:p>
        </p:txBody>
      </p:sp>
      <p:sp>
        <p:nvSpPr>
          <p:cNvPr id="21" name="PlaceHolder 2"/>
          <p:cNvSpPr>
            <a:spLocks noGrp="1"/>
          </p:cNvSpPr>
          <p:nvPr>
            <p:ph type="body"/>
          </p:nvPr>
        </p:nvSpPr>
        <p:spPr>
          <a:xfrm>
            <a:off x="45684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22" name="PlaceHolder 3"/>
          <p:cNvSpPr>
            <a:spLocks noGrp="1"/>
          </p:cNvSpPr>
          <p:nvPr>
            <p:ph type="body"/>
          </p:nvPr>
        </p:nvSpPr>
        <p:spPr>
          <a:xfrm>
            <a:off x="4664880" y="1604880"/>
            <a:ext cx="4007160" cy="1888560"/>
          </a:xfrm>
          <a:prstGeom prst="rect">
            <a:avLst/>
          </a:prstGeom>
        </p:spPr>
        <p:txBody>
          <a:bodyPr lIns="0" rIns="0" tIns="24480" bIns="0">
            <a:normAutofit/>
          </a:bodyPr>
          <a:p>
            <a:endParaRPr b="0" lang="en-US" sz="3200" spc="-1" strike="noStrike">
              <a:solidFill>
                <a:srgbClr val="000000"/>
              </a:solidFill>
              <a:latin typeface="Arial"/>
            </a:endParaRPr>
          </a:p>
        </p:txBody>
      </p:sp>
      <p:sp>
        <p:nvSpPr>
          <p:cNvPr id="23" name="PlaceHolder 4"/>
          <p:cNvSpPr>
            <a:spLocks noGrp="1"/>
          </p:cNvSpPr>
          <p:nvPr>
            <p:ph type="body"/>
          </p:nvPr>
        </p:nvSpPr>
        <p:spPr>
          <a:xfrm>
            <a:off x="456840" y="3673080"/>
            <a:ext cx="8211960" cy="1888560"/>
          </a:xfrm>
          <a:prstGeom prst="rect">
            <a:avLst/>
          </a:prstGeom>
        </p:spPr>
        <p:txBody>
          <a:bodyPr lIns="0" rIns="0" tIns="24480" bIns="0">
            <a:normAutofit/>
          </a:bodyPr>
          <a:p>
            <a:endParaRPr b="0" lang="en-U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hyperlink" Target="mailto:demian@buddybuddy.com" TargetMode="External"/><Relationship Id="rId4" Type="http://schemas.openxmlformats.org/officeDocument/2006/relationships/hyperlink" Target="http://buddybuddy.com/" TargetMode="Externa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92160" y="6218280"/>
            <a:ext cx="8961480" cy="571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 name="PlaceHolder 2"/>
          <p:cNvSpPr>
            <a:spLocks noGrp="1"/>
          </p:cNvSpPr>
          <p:nvPr>
            <p:ph type="title"/>
          </p:nvPr>
        </p:nvSpPr>
        <p:spPr>
          <a:xfrm>
            <a:off x="456840" y="272520"/>
            <a:ext cx="8211960" cy="1127160"/>
          </a:xfrm>
          <a:prstGeom prst="rect">
            <a:avLst/>
          </a:prstGeom>
        </p:spPr>
        <p:txBody>
          <a:bodyPr lIns="0" rIns="0" tIns="0" bIns="0" anchor="ctr"/>
          <a:p>
            <a:pPr algn="ct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2" name="PlaceHolder 3"/>
          <p:cNvSpPr>
            <a:spLocks noGrp="1"/>
          </p:cNvSpPr>
          <p:nvPr>
            <p:ph type="body"/>
          </p:nvPr>
        </p:nvSpPr>
        <p:spPr>
          <a:xfrm>
            <a:off x="456840" y="1604880"/>
            <a:ext cx="8211960" cy="3959280"/>
          </a:xfrm>
          <a:prstGeom prst="rect">
            <a:avLst/>
          </a:prstGeom>
        </p:spPr>
        <p:txBody>
          <a:bodyPr lIns="0" rIns="0" tIns="24480" bIns="0">
            <a:normAutofit/>
          </a:bodyPr>
          <a:p>
            <a:pPr marL="342720" indent="-342720">
              <a:spcBef>
                <a:spcPts val="1423"/>
              </a:spcBef>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742680" indent="-285480">
              <a:spcBef>
                <a:spcPts val="1137"/>
              </a:spcBef>
              <a:buClr>
                <a:srgbClr val="000000"/>
              </a:buClr>
              <a:buFont typeface="Times New Roman"/>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143000" indent="-228600">
              <a:spcBef>
                <a:spcPts val="848"/>
              </a:spcBef>
              <a:buClr>
                <a:srgbClr val="000000"/>
              </a:buClr>
              <a:buFont typeface="Times New Roman"/>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600200" indent="-228600">
              <a:spcBef>
                <a:spcPts val="573"/>
              </a:spcBef>
              <a:buClr>
                <a:srgbClr val="000000"/>
              </a:buClr>
              <a:buFont typeface="Times New Roman"/>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057400" indent="-228600">
              <a:spcBef>
                <a:spcPts val="286"/>
              </a:spcBef>
              <a:buClr>
                <a:srgbClr val="000000"/>
              </a:buClr>
              <a:buFont typeface="Times New Roman"/>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057400" indent="-228600">
              <a:spcBef>
                <a:spcPts val="286"/>
              </a:spcBef>
              <a:buClr>
                <a:srgbClr val="000000"/>
              </a:buClr>
              <a:buFont typeface="Times New Roman"/>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2057400" indent="-228600">
              <a:spcBef>
                <a:spcPts val="286"/>
              </a:spcBef>
              <a:buClr>
                <a:srgbClr val="000000"/>
              </a:buClr>
              <a:buFont typeface="Times New Roman"/>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tile/>
        </a:blipFill>
      </p:bgPr>
    </p:bg>
    <p:spTree>
      <p:nvGrpSpPr>
        <p:cNvPr id="1" name=""/>
        <p:cNvGrpSpPr/>
        <p:nvPr/>
      </p:nvGrpSpPr>
      <p:grpSpPr>
        <a:xfrm>
          <a:off x="0" y="0"/>
          <a:ext cx="0" cy="0"/>
          <a:chOff x="0" y="0"/>
          <a:chExt cx="0" cy="0"/>
        </a:xfrm>
      </p:grpSpPr>
      <p:sp>
        <p:nvSpPr>
          <p:cNvPr id="39" name="CustomShape 1"/>
          <p:cNvSpPr/>
          <p:nvPr/>
        </p:nvSpPr>
        <p:spPr>
          <a:xfrm>
            <a:off x="92160" y="6218280"/>
            <a:ext cx="8961480" cy="571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55080" bIns="46080" anchor="ctr"/>
          <a:p>
            <a:pPr algn="ctr">
              <a:lnSpc>
                <a:spcPct val="93000"/>
              </a:lnSpc>
            </a:pPr>
            <a:r>
              <a:rPr b="0" lang="en-US" sz="1000" spc="-1" strike="noStrike">
                <a:solidFill>
                  <a:srgbClr val="9f7f73"/>
                </a:solidFill>
                <a:latin typeface="Arial"/>
                <a:ea typeface="Segoe UI"/>
              </a:rPr>
              <a:t>Same-Sex Marriage: Still Under Attack    -    </a:t>
            </a:r>
            <a:r>
              <a:rPr b="0" lang="en-US" sz="1200" spc="-1" strike="noStrike">
                <a:solidFill>
                  <a:srgbClr val="9f7f73"/>
                </a:solidFill>
                <a:latin typeface="Arial"/>
                <a:ea typeface="Segoe UI"/>
              </a:rPr>
              <a:t>©</a:t>
            </a:r>
            <a:r>
              <a:rPr b="0" lang="en-US" sz="1000" spc="-1" strike="noStrike">
                <a:solidFill>
                  <a:srgbClr val="9f7f73"/>
                </a:solidFill>
                <a:latin typeface="Arial"/>
                <a:ea typeface="Segoe UI"/>
              </a:rPr>
              <a:t> April 2018, Demian</a:t>
            </a:r>
            <a:br/>
            <a:r>
              <a:rPr b="0" lang="en-US" sz="1000" spc="-1" strike="noStrike">
                <a:solidFill>
                  <a:srgbClr val="9f7f73"/>
                </a:solidFill>
                <a:latin typeface="Arial"/>
                <a:ea typeface="Segoe UI"/>
              </a:rPr>
              <a:t>Partners Task Force for Gay &amp; Lesbian Couples, Seattle, WA  -  206-935-1206  -  </a:t>
            </a:r>
            <a:r>
              <a:rPr b="0" lang="en-US" sz="1000" spc="-1" strike="noStrike">
                <a:solidFill>
                  <a:srgbClr val="1f1fff"/>
                </a:solidFill>
                <a:latin typeface="Arial"/>
                <a:ea typeface="Segoe UI"/>
                <a:hlinkClick r:id="rId3"/>
              </a:rPr>
              <a:t>demian@buddybuddy.com</a:t>
            </a:r>
            <a:r>
              <a:rPr b="0" lang="en-US" sz="1000" spc="-1" strike="noStrike">
                <a:solidFill>
                  <a:srgbClr val="9f7f73"/>
                </a:solidFill>
                <a:latin typeface="Arial"/>
                <a:ea typeface="Segoe UI"/>
              </a:rPr>
              <a:t>  -  </a:t>
            </a:r>
            <a:r>
              <a:rPr b="0" lang="en-US" sz="1000" spc="-1" strike="noStrike">
                <a:solidFill>
                  <a:srgbClr val="1f1fff"/>
                </a:solidFill>
                <a:latin typeface="Arial"/>
                <a:ea typeface="Segoe UI"/>
                <a:hlinkClick r:id="rId4"/>
              </a:rPr>
              <a:t>buddybuddy.com</a:t>
            </a:r>
            <a:endParaRPr b="0" lang="en-US" sz="1000" spc="-1" strike="noStrike">
              <a:solidFill>
                <a:srgbClr val="000000"/>
              </a:solidFill>
              <a:latin typeface="Arial"/>
            </a:endParaRPr>
          </a:p>
        </p:txBody>
      </p:sp>
      <p:sp>
        <p:nvSpPr>
          <p:cNvPr id="40" name="PlaceHolder 2"/>
          <p:cNvSpPr>
            <a:spLocks noGrp="1"/>
          </p:cNvSpPr>
          <p:nvPr>
            <p:ph type="title"/>
          </p:nvPr>
        </p:nvSpPr>
        <p:spPr>
          <a:xfrm>
            <a:off x="456840" y="272520"/>
            <a:ext cx="8211960" cy="1127160"/>
          </a:xfrm>
          <a:prstGeom prst="rect">
            <a:avLst/>
          </a:prstGeom>
        </p:spPr>
        <p:txBody>
          <a:bodyPr lIns="0" rIns="0" tIns="0" bIns="0" anchor="ctr"/>
          <a:p>
            <a:pPr algn="ctr"/>
            <a:r>
              <a:rPr b="0" lang="en-US" sz="4400" spc="-1" strike="noStrike">
                <a:solidFill>
                  <a:srgbClr val="000000"/>
                </a:solidFill>
                <a:latin typeface="Arial"/>
              </a:rPr>
              <a:t>Click to edit the title text format</a:t>
            </a:r>
            <a:endParaRPr b="0" lang="en-US" sz="4400" spc="-1" strike="noStrike">
              <a:solidFill>
                <a:srgbClr val="000000"/>
              </a:solidFill>
              <a:latin typeface="Arial"/>
            </a:endParaRPr>
          </a:p>
        </p:txBody>
      </p:sp>
      <p:sp>
        <p:nvSpPr>
          <p:cNvPr id="41" name="PlaceHolder 3"/>
          <p:cNvSpPr>
            <a:spLocks noGrp="1"/>
          </p:cNvSpPr>
          <p:nvPr>
            <p:ph type="body"/>
          </p:nvPr>
        </p:nvSpPr>
        <p:spPr>
          <a:xfrm>
            <a:off x="456840" y="1604880"/>
            <a:ext cx="8211960" cy="3959280"/>
          </a:xfrm>
          <a:prstGeom prst="rect">
            <a:avLst/>
          </a:prstGeom>
        </p:spPr>
        <p:txBody>
          <a:bodyPr lIns="0" rIns="0" tIns="24480" bIns="0">
            <a:normAutofit/>
          </a:bodyPr>
          <a:p>
            <a:pPr marL="342720" indent="-342720">
              <a:spcBef>
                <a:spcPts val="1423"/>
              </a:spcBef>
            </a:pPr>
            <a:r>
              <a:rPr b="0" lang="en-US" sz="3200" spc="-1" strike="noStrike">
                <a:solidFill>
                  <a:srgbClr val="000000"/>
                </a:solidFill>
                <a:latin typeface="Arial"/>
              </a:rPr>
              <a:t>Click to edit the outline text format</a:t>
            </a:r>
            <a:endParaRPr b="0" lang="en-US" sz="3200" spc="-1" strike="noStrike">
              <a:solidFill>
                <a:srgbClr val="000000"/>
              </a:solidFill>
              <a:latin typeface="Arial"/>
            </a:endParaRPr>
          </a:p>
          <a:p>
            <a:pPr lvl="1" marL="742680" indent="-285480">
              <a:spcBef>
                <a:spcPts val="1137"/>
              </a:spcBef>
              <a:buClr>
                <a:srgbClr val="000000"/>
              </a:buClr>
              <a:buFont typeface="Times New Roman"/>
              <a:buChar char="–"/>
            </a:pPr>
            <a:r>
              <a:rPr b="0" lang="en-US" sz="2800" spc="-1" strike="noStrike">
                <a:solidFill>
                  <a:srgbClr val="000000"/>
                </a:solidFill>
                <a:latin typeface="Arial"/>
              </a:rPr>
              <a:t>Second Outline Level</a:t>
            </a:r>
            <a:endParaRPr b="0" lang="en-US" sz="2800" spc="-1" strike="noStrike">
              <a:solidFill>
                <a:srgbClr val="000000"/>
              </a:solidFill>
              <a:latin typeface="Arial"/>
            </a:endParaRPr>
          </a:p>
          <a:p>
            <a:pPr lvl="2" marL="1143000" indent="-228600">
              <a:spcBef>
                <a:spcPts val="848"/>
              </a:spcBef>
              <a:buClr>
                <a:srgbClr val="000000"/>
              </a:buClr>
              <a:buFont typeface="Times New Roman"/>
              <a:buChar char="•"/>
            </a:pPr>
            <a:r>
              <a:rPr b="0" lang="en-US" sz="2400" spc="-1" strike="noStrike">
                <a:solidFill>
                  <a:srgbClr val="000000"/>
                </a:solidFill>
                <a:latin typeface="Arial"/>
              </a:rPr>
              <a:t>Third Outline Level</a:t>
            </a:r>
            <a:endParaRPr b="0" lang="en-US" sz="2400" spc="-1" strike="noStrike">
              <a:solidFill>
                <a:srgbClr val="000000"/>
              </a:solidFill>
              <a:latin typeface="Arial"/>
            </a:endParaRPr>
          </a:p>
          <a:p>
            <a:pPr lvl="3" marL="1600200" indent="-228600">
              <a:spcBef>
                <a:spcPts val="573"/>
              </a:spcBef>
              <a:buClr>
                <a:srgbClr val="000000"/>
              </a:buClr>
              <a:buFont typeface="Times New Roman"/>
              <a:buChar char="–"/>
            </a:pPr>
            <a:r>
              <a:rPr b="0" lang="en-US" sz="2000" spc="-1" strike="noStrike">
                <a:solidFill>
                  <a:srgbClr val="000000"/>
                </a:solidFill>
                <a:latin typeface="Arial"/>
              </a:rPr>
              <a:t>Fourth Outline Level</a:t>
            </a:r>
            <a:endParaRPr b="0" lang="en-US" sz="2000" spc="-1" strike="noStrike">
              <a:solidFill>
                <a:srgbClr val="000000"/>
              </a:solidFill>
              <a:latin typeface="Arial"/>
            </a:endParaRPr>
          </a:p>
          <a:p>
            <a:pPr lvl="4" marL="2057400" indent="-228600">
              <a:spcBef>
                <a:spcPts val="286"/>
              </a:spcBef>
              <a:buClr>
                <a:srgbClr val="000000"/>
              </a:buClr>
              <a:buFont typeface="Times New Roman"/>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057400" indent="-228600">
              <a:spcBef>
                <a:spcPts val="286"/>
              </a:spcBef>
              <a:buClr>
                <a:srgbClr val="000000"/>
              </a:buClr>
              <a:buFont typeface="Times New Roman"/>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2057400" indent="-228600">
              <a:spcBef>
                <a:spcPts val="286"/>
              </a:spcBef>
              <a:buClr>
                <a:srgbClr val="000000"/>
              </a:buClr>
              <a:buFont typeface="Times New Roman"/>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hyperlink" Target="https://washingtonpost.com/graphics/national/lgbt-legislation" TargetMode="External"/><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hyperlink" Target="https://huffingtonpost.com/entry/opinion-signorile-mike-pence-adam-rippo_us_5a8473dfe4b0058d55654e9e" TargetMode="External"/><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3.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hyperlink" Target="http://aclu.org/lgbt-rights" TargetMode="External"/><Relationship Id="rId2" Type="http://schemas.openxmlformats.org/officeDocument/2006/relationships/hyperlink" Target="mailto:legal@immigrationequality.org" TargetMode="External"/><Relationship Id="rId3" Type="http://schemas.openxmlformats.org/officeDocument/2006/relationships/hyperlink" Target="http://immigrationequality.org/" TargetMode="External"/><Relationship Id="rId4" Type="http://schemas.openxmlformats.org/officeDocument/2006/relationships/hyperlink" Target="http://lambdalegal.org/help/form" TargetMode="External"/><Relationship Id="rId5" Type="http://schemas.openxmlformats.org/officeDocument/2006/relationships/hyperlink" Target="http://lambdalegal.org/" TargetMode="External"/><Relationship Id="rId6" Type="http://schemas.openxmlformats.org/officeDocument/2006/relationships/hyperlink" Target="mailto:info@nclrights.org" TargetMode="External"/><Relationship Id="rId7" Type="http://schemas.openxmlformats.org/officeDocument/2006/relationships/hyperlink" Target="http://nclrights.org/" TargetMode="External"/><Relationship Id="rId8" Type="http://schemas.openxmlformats.org/officeDocument/2006/relationships/hyperlink" Target="mailto:thetaskforce@thetaskforce.org" TargetMode="External"/><Relationship Id="rId9" Type="http://schemas.openxmlformats.org/officeDocument/2006/relationships/hyperlink" Target="http://thetaskforce.org/" TargetMode="External"/><Relationship Id="rId10" Type="http://schemas.openxmlformats.org/officeDocument/2006/relationships/slideLayout" Target="../slideLayouts/slideLayout13.xml"/><Relationship Id="rId11"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hyperlink" Target="http://buddybuddy.com/mar-prim.html" TargetMode="External"/><Relationship Id="rId2" Type="http://schemas.openxmlformats.org/officeDocument/2006/relationships/slideLayout" Target="../slideLayouts/slideLayout13.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hyperlink" Target="http://buddybuddy.com/" TargetMode="External"/><Relationship Id="rId3" Type="http://schemas.openxmlformats.org/officeDocument/2006/relationships/slideLayout" Target="../slideLayouts/slideLayout13.xml"/><Relationship Id="rId4" Type="http://schemas.openxmlformats.org/officeDocument/2006/relationships/notesSlide" Target="../notesSlides/notesSlide20.xml"/>
</Relationships>
</file>

<file path=ppt/slides/_rels/slide3.xml.rels><?xml version="1.0" encoding="UTF-8"?>
<Relationships xmlns="http://schemas.openxmlformats.org/package/2006/relationships"><Relationship Id="rId1" Type="http://schemas.openxmlformats.org/officeDocument/2006/relationships/hyperlink" Target="http://articles.latimes.com/2012/jul/30/science/la-sci-olympics-gender-20120730" TargetMode="External"/><Relationship Id="rId2" Type="http://schemas.openxmlformats.org/officeDocument/2006/relationships/slideLayout" Target="../slideLayouts/slideLayout13.xml"/><Relationship Id="rId3"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gif"/><Relationship Id="rId4" Type="http://schemas.openxmlformats.org/officeDocument/2006/relationships/hyperlink" Target="http://buddybuddy.com/bumper.html" TargetMode="External"/><Relationship Id="rId5" Type="http://schemas.openxmlformats.org/officeDocument/2006/relationships/slideLayout" Target="../slideLayouts/slideLayout13.xml"/><Relationship Id="rId6"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hyperlink" Target="http://buddybuddy.com/mar-trad.html" TargetMode="External"/><Relationship Id="rId2" Type="http://schemas.openxmlformats.org/officeDocument/2006/relationships/slideLayout" Target="../slideLayouts/slideLayout13.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hyperlink" Target="http://buddybuddy.com/doma.html" TargetMode="External"/><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94" name="CustomShape 1"/>
          <p:cNvSpPr/>
          <p:nvPr/>
        </p:nvSpPr>
        <p:spPr>
          <a:xfrm>
            <a:off x="0" y="537120"/>
            <a:ext cx="9144000" cy="838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9000" spc="-1" strike="noStrike" baseline="12000">
                <a:solidFill>
                  <a:srgbClr val="423753"/>
                </a:solidFill>
                <a:latin typeface="Arial"/>
                <a:ea typeface="DejaVu Sans"/>
              </a:rPr>
              <a:t>Same-Sex Marriage</a:t>
            </a:r>
            <a:endParaRPr b="0" lang="en-US" sz="9000" spc="-1" strike="noStrike">
              <a:solidFill>
                <a:srgbClr val="000000"/>
              </a:solidFill>
              <a:latin typeface="Arial"/>
            </a:endParaRPr>
          </a:p>
        </p:txBody>
      </p:sp>
      <p:sp>
        <p:nvSpPr>
          <p:cNvPr id="95" name="CustomShape 2"/>
          <p:cNvSpPr/>
          <p:nvPr/>
        </p:nvSpPr>
        <p:spPr>
          <a:xfrm>
            <a:off x="1440" y="5453640"/>
            <a:ext cx="9142560" cy="838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ctr"/>
          <a:p>
            <a:pPr algn="ctr">
              <a:lnSpc>
                <a:spcPct val="80000"/>
              </a:lnSpc>
              <a:spcBef>
                <a:spcPts val="550"/>
              </a:spcBef>
            </a:pPr>
            <a:r>
              <a:rPr b="0" lang="en-US" sz="2000" spc="-1" strike="noStrike">
                <a:solidFill>
                  <a:srgbClr val="919191"/>
                </a:solidFill>
                <a:latin typeface="Arial"/>
                <a:ea typeface="DejaVu Sans"/>
              </a:rPr>
              <a:t>© April 2018, Demian</a:t>
            </a:r>
            <a:endParaRPr b="0" lang="en-US" sz="2000" spc="-1" strike="noStrike">
              <a:solidFill>
                <a:srgbClr val="000000"/>
              </a:solidFill>
              <a:latin typeface="Arial"/>
            </a:endParaRPr>
          </a:p>
          <a:p>
            <a:pPr algn="ctr">
              <a:lnSpc>
                <a:spcPct val="80000"/>
              </a:lnSpc>
              <a:spcBef>
                <a:spcPts val="550"/>
              </a:spcBef>
            </a:pPr>
            <a:r>
              <a:rPr b="0" lang="en-US" sz="2000" spc="-1" strike="noStrike">
                <a:solidFill>
                  <a:srgbClr val="919191"/>
                </a:solidFill>
                <a:latin typeface="Arial"/>
                <a:ea typeface="DejaVu Sans"/>
              </a:rPr>
              <a:t>Partners Task Force for Gay &amp; Lesbian Couples</a:t>
            </a:r>
            <a:endParaRPr b="0" lang="en-US" sz="2000" spc="-1" strike="noStrike">
              <a:solidFill>
                <a:srgbClr val="000000"/>
              </a:solidFill>
              <a:latin typeface="Arial"/>
            </a:endParaRPr>
          </a:p>
        </p:txBody>
      </p:sp>
      <p:sp>
        <p:nvSpPr>
          <p:cNvPr id="96" name="CustomShape 3"/>
          <p:cNvSpPr/>
          <p:nvPr/>
        </p:nvSpPr>
        <p:spPr>
          <a:xfrm>
            <a:off x="0" y="1031760"/>
            <a:ext cx="9144000" cy="644400"/>
          </a:xfrm>
          <a:prstGeom prst="rect">
            <a:avLst/>
          </a:prstGeom>
          <a:noFill/>
          <a:ln>
            <a:noFill/>
          </a:ln>
        </p:spPr>
        <p:style>
          <a:lnRef idx="0"/>
          <a:fillRef idx="0"/>
          <a:effectRef idx="0"/>
          <a:fontRef idx="minor"/>
        </p:style>
        <p:txBody>
          <a:bodyPr lIns="90000" rIns="90000" tIns="46800" bIns="46800"/>
          <a:p>
            <a:pPr algn="ctr">
              <a:lnSpc>
                <a:spcPct val="100000"/>
              </a:lnSpc>
            </a:pPr>
            <a:r>
              <a:rPr b="1" lang="en-US" sz="4800" spc="-1" strike="noStrike" baseline="12000">
                <a:solidFill>
                  <a:srgbClr val="7f5880"/>
                </a:solidFill>
                <a:latin typeface="Arial"/>
                <a:ea typeface="DejaVu Sans"/>
              </a:rPr>
              <a:t>Still Under Attack</a:t>
            </a:r>
            <a:endParaRPr b="0" lang="en-US" sz="4800" spc="-1" strike="noStrike">
              <a:solidFill>
                <a:srgbClr val="000000"/>
              </a:solidFill>
              <a:latin typeface="Arial"/>
            </a:endParaRPr>
          </a:p>
        </p:txBody>
      </p:sp>
      <p:pic>
        <p:nvPicPr>
          <p:cNvPr id="97" name="" descr=""/>
          <p:cNvPicPr/>
          <p:nvPr/>
        </p:nvPicPr>
        <p:blipFill>
          <a:blip r:embed="rId2"/>
          <a:stretch/>
        </p:blipFill>
        <p:spPr>
          <a:xfrm>
            <a:off x="2964600" y="2097720"/>
            <a:ext cx="3215160" cy="273996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1220400" y="1223280"/>
            <a:ext cx="6953760" cy="4484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1040" indent="-311040">
              <a:lnSpc>
                <a:spcPct val="100000"/>
              </a:lnSpc>
              <a:spcBef>
                <a:spcPts val="437"/>
              </a:spcBef>
              <a:spcAft>
                <a:spcPts val="286"/>
              </a:spcAft>
              <a:buClr>
                <a:srgbClr val="7f5880"/>
              </a:buClr>
              <a:buSzPct val="45000"/>
              <a:buFont typeface="Wingdings" charset="2"/>
              <a:buChar char=""/>
            </a:pPr>
            <a:endParaRPr b="0" lang="en-US" sz="1800" spc="-1" strike="noStrike">
              <a:solidFill>
                <a:srgbClr val="000000"/>
              </a:solidFill>
              <a:latin typeface="Arial"/>
            </a:endParaRPr>
          </a:p>
          <a:p>
            <a:pPr marL="311040" indent="-311040">
              <a:lnSpc>
                <a:spcPct val="100000"/>
              </a:lnSpc>
              <a:spcBef>
                <a:spcPts val="437"/>
              </a:spcBef>
              <a:spcAft>
                <a:spcPts val="286"/>
              </a:spcAft>
              <a:buClr>
                <a:srgbClr val="7f5880"/>
              </a:buClr>
              <a:buSzPct val="45000"/>
              <a:buFont typeface="Wingdings" charset="2"/>
              <a:buChar char=""/>
            </a:pPr>
            <a:r>
              <a:rPr b="0" lang="en-US" sz="1800" spc="-1" strike="noStrike">
                <a:solidFill>
                  <a:srgbClr val="503130"/>
                </a:solidFill>
                <a:latin typeface="Times New Roman"/>
                <a:ea typeface="DejaVu Sans"/>
              </a:rPr>
              <a:t>Immediately following the Supreme Court ruling, counties in three states broke the law, denying legal marriage for same-sex couples.</a:t>
            </a:r>
            <a:endParaRPr b="0" lang="en-US" sz="1800" spc="-1" strike="noStrike">
              <a:solidFill>
                <a:srgbClr val="000000"/>
              </a:solidFill>
              <a:latin typeface="Arial"/>
            </a:endParaRPr>
          </a:p>
          <a:p>
            <a:pPr marL="311040" indent="-311040">
              <a:lnSpc>
                <a:spcPct val="100000"/>
              </a:lnSpc>
              <a:spcBef>
                <a:spcPts val="437"/>
              </a:spcBef>
              <a:spcAft>
                <a:spcPts val="286"/>
              </a:spcAft>
              <a:buClr>
                <a:srgbClr val="7f5880"/>
              </a:buClr>
              <a:buSzPct val="45000"/>
              <a:buFont typeface="Wingdings" charset="2"/>
              <a:buChar char=""/>
            </a:pPr>
            <a:r>
              <a:rPr b="0" lang="en-US" sz="1800" spc="-1" strike="noStrike">
                <a:solidFill>
                  <a:srgbClr val="503130"/>
                </a:solidFill>
                <a:latin typeface="Times New Roman"/>
                <a:ea typeface="DejaVu Sans"/>
              </a:rPr>
              <a:t>On June 26, 2017, the Supreme Court reaffirmed its 2015 decision and ruled, in </a:t>
            </a:r>
            <a:r>
              <a:rPr b="0" i="1" lang="en-US" sz="1800" spc="-1" strike="noStrike">
                <a:solidFill>
                  <a:srgbClr val="503130"/>
                </a:solidFill>
                <a:latin typeface="Times New Roman"/>
                <a:ea typeface="DejaVu Sans"/>
              </a:rPr>
              <a:t>Pavan v. Smith</a:t>
            </a:r>
            <a:r>
              <a:rPr b="0" lang="en-US" sz="1800" spc="-1" strike="noStrike">
                <a:solidFill>
                  <a:srgbClr val="503130"/>
                </a:solidFill>
                <a:latin typeface="Times New Roman"/>
                <a:ea typeface="DejaVu Sans"/>
              </a:rPr>
              <a:t>, that states may not treat married same-sex couples differently from others in issuing birth certificates.</a:t>
            </a:r>
            <a:endParaRPr b="0" lang="en-US" sz="1800" spc="-1" strike="noStrike">
              <a:solidFill>
                <a:srgbClr val="000000"/>
              </a:solidFill>
              <a:latin typeface="Arial"/>
            </a:endParaRPr>
          </a:p>
          <a:p>
            <a:pPr marL="311040" indent="-311040">
              <a:lnSpc>
                <a:spcPct val="100000"/>
              </a:lnSpc>
              <a:spcBef>
                <a:spcPts val="437"/>
              </a:spcBef>
              <a:spcAft>
                <a:spcPts val="286"/>
              </a:spcAft>
              <a:buClr>
                <a:srgbClr val="7f5880"/>
              </a:buClr>
              <a:buSzPct val="45000"/>
              <a:buFont typeface="Wingdings" charset="2"/>
              <a:buChar char=""/>
            </a:pPr>
            <a:r>
              <a:rPr b="0" lang="en-US" sz="1800" spc="-1" strike="noStrike">
                <a:solidFill>
                  <a:srgbClr val="503130"/>
                </a:solidFill>
                <a:latin typeface="Times New Roman"/>
                <a:ea typeface="DejaVu Sans"/>
              </a:rPr>
              <a:t>Since 2013 — two years </a:t>
            </a:r>
            <a:r>
              <a:rPr b="0" i="1" lang="en-US" sz="1800" spc="-1" strike="noStrike">
                <a:solidFill>
                  <a:srgbClr val="503130"/>
                </a:solidFill>
                <a:latin typeface="Times New Roman"/>
                <a:ea typeface="DejaVu Sans"/>
              </a:rPr>
              <a:t>before</a:t>
            </a:r>
            <a:r>
              <a:rPr b="0" lang="en-US" sz="1800" spc="-1" strike="noStrike">
                <a:solidFill>
                  <a:srgbClr val="503130"/>
                </a:solidFill>
                <a:latin typeface="Times New Roman"/>
                <a:ea typeface="DejaVu Sans"/>
              </a:rPr>
              <a:t> the right to marry was obtained — there has been a record-breaking introduction of at least 348 anti-gay bills in many U.S. states. These include:</a:t>
            </a:r>
            <a:endParaRPr b="0" lang="en-US" sz="1800" spc="-1" strike="noStrike">
              <a:solidFill>
                <a:srgbClr val="000000"/>
              </a:solidFill>
              <a:latin typeface="Arial"/>
            </a:endParaRPr>
          </a:p>
          <a:p>
            <a:pPr marL="311040" indent="-311040">
              <a:lnSpc>
                <a:spcPct val="100000"/>
              </a:lnSpc>
              <a:spcBef>
                <a:spcPts val="145"/>
              </a:spcBef>
              <a:spcAft>
                <a:spcPts val="289"/>
              </a:spcAft>
              <a:buClr>
                <a:srgbClr val="000000"/>
              </a:buClr>
              <a:buSzPct val="45000"/>
              <a:buFont typeface="Wingdings" charset="2"/>
              <a:buChar char=""/>
            </a:pPr>
            <a:r>
              <a:rPr b="0" lang="en-US" sz="1600" spc="-1" strike="noStrike">
                <a:solidFill>
                  <a:srgbClr val="000000"/>
                </a:solidFill>
                <a:latin typeface="Times New Roman"/>
                <a:ea typeface="DejaVu Sans"/>
              </a:rPr>
              <a:t>                </a:t>
            </a:r>
            <a:r>
              <a:rPr b="0" lang="en-US" sz="1600" spc="-1" strike="noStrike">
                <a:solidFill>
                  <a:srgbClr val="503130"/>
                </a:solidFill>
                <a:latin typeface="Times New Roman"/>
                <a:ea typeface="Microsoft YaHei"/>
              </a:rPr>
              <a:t>134 based on “religious” exemptions,</a:t>
            </a:r>
            <a:br/>
            <a:r>
              <a:rPr b="0" lang="en-US" sz="1600" spc="-1" strike="noStrike">
                <a:solidFill>
                  <a:srgbClr val="000000"/>
                </a:solidFill>
                <a:latin typeface="Times New Roman"/>
                <a:ea typeface="DejaVu Sans"/>
              </a:rPr>
              <a:t>                </a:t>
            </a:r>
            <a:r>
              <a:rPr b="0" lang="en-US" sz="1600" spc="-1" strike="noStrike">
                <a:solidFill>
                  <a:srgbClr val="503130"/>
                </a:solidFill>
                <a:latin typeface="Times New Roman"/>
                <a:ea typeface="Microsoft YaHei"/>
              </a:rPr>
              <a:t>70 in order to segregate transgender peoples,</a:t>
            </a:r>
            <a:br/>
            <a:r>
              <a:rPr b="0" lang="en-US" sz="1600" spc="-1" strike="noStrike">
                <a:solidFill>
                  <a:srgbClr val="000000"/>
                </a:solidFill>
                <a:latin typeface="Times New Roman"/>
                <a:ea typeface="DejaVu Sans"/>
              </a:rPr>
              <a:t>                </a:t>
            </a:r>
            <a:r>
              <a:rPr b="0" lang="en-US" sz="1600" spc="-1" strike="noStrike">
                <a:solidFill>
                  <a:srgbClr val="503130"/>
                </a:solidFill>
                <a:latin typeface="Times New Roman"/>
                <a:ea typeface="Microsoft YaHei"/>
              </a:rPr>
              <a:t>81 in order to refuse marriage to same-sex couples, and</a:t>
            </a:r>
            <a:br/>
            <a:r>
              <a:rPr b="0" lang="en-US" sz="1600" spc="-1" strike="noStrike">
                <a:solidFill>
                  <a:srgbClr val="000000"/>
                </a:solidFill>
                <a:latin typeface="Times New Roman"/>
                <a:ea typeface="DejaVu Sans"/>
              </a:rPr>
              <a:t>                </a:t>
            </a:r>
            <a:r>
              <a:rPr b="0" lang="en-US" sz="1600" spc="-1" strike="noStrike">
                <a:solidFill>
                  <a:srgbClr val="503130"/>
                </a:solidFill>
                <a:latin typeface="Times New Roman"/>
                <a:ea typeface="Microsoft YaHei"/>
              </a:rPr>
              <a:t>63 miscellaneous anti-gay laws.</a:t>
            </a:r>
            <a:endParaRPr b="0" lang="en-US" sz="1600" spc="-1" strike="noStrike">
              <a:solidFill>
                <a:srgbClr val="000000"/>
              </a:solidFill>
              <a:latin typeface="Arial"/>
            </a:endParaRPr>
          </a:p>
          <a:p>
            <a:pPr marL="311040" indent="-311040">
              <a:lnSpc>
                <a:spcPct val="100000"/>
              </a:lnSpc>
              <a:spcBef>
                <a:spcPts val="437"/>
              </a:spcBef>
              <a:spcAft>
                <a:spcPts val="286"/>
              </a:spcAft>
              <a:buClr>
                <a:srgbClr val="7f5880"/>
              </a:buClr>
              <a:buSzPct val="45000"/>
              <a:buFont typeface="Wingdings" charset="2"/>
              <a:buChar char=""/>
            </a:pPr>
            <a:r>
              <a:rPr b="0" lang="en-US" sz="1800" spc="-1" strike="noStrike">
                <a:solidFill>
                  <a:srgbClr val="503130"/>
                </a:solidFill>
                <a:latin typeface="Times New Roman"/>
                <a:ea typeface="DejaVu Sans"/>
              </a:rPr>
              <a:t>Of those bills, 23 were signed into law. As of June 29, 2017, there were still 48 active bills.</a:t>
            </a:r>
            <a:endParaRPr b="0" lang="en-US" sz="1800" spc="-1" strike="noStrike">
              <a:solidFill>
                <a:srgbClr val="000000"/>
              </a:solidFill>
              <a:latin typeface="Arial"/>
            </a:endParaRPr>
          </a:p>
        </p:txBody>
      </p:sp>
      <p:sp>
        <p:nvSpPr>
          <p:cNvPr id="129" name="CustomShape 2"/>
          <p:cNvSpPr/>
          <p:nvPr/>
        </p:nvSpPr>
        <p:spPr>
          <a:xfrm>
            <a:off x="8229600" y="0"/>
            <a:ext cx="76212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30" name="CustomShape 3"/>
          <p:cNvSpPr/>
          <p:nvPr/>
        </p:nvSpPr>
        <p:spPr>
          <a:xfrm>
            <a:off x="1977840" y="5760720"/>
            <a:ext cx="6313680" cy="54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r">
              <a:lnSpc>
                <a:spcPct val="100000"/>
              </a:lnSpc>
              <a:spcBef>
                <a:spcPts val="748"/>
              </a:spcBef>
            </a:pPr>
            <a:r>
              <a:rPr b="0" lang="en-US" sz="1200" spc="-1" strike="noStrike">
                <a:solidFill>
                  <a:srgbClr val="676767"/>
                </a:solidFill>
                <a:latin typeface="Arial"/>
                <a:ea typeface="DejaVu Sans"/>
              </a:rPr>
              <a:t>[ See: </a:t>
            </a:r>
            <a:r>
              <a:rPr b="0" lang="en-US" sz="1200" spc="-1" strike="noStrike" u="sng">
                <a:solidFill>
                  <a:srgbClr val="1f1fff"/>
                </a:solidFill>
                <a:uFillTx/>
                <a:latin typeface="Arial"/>
                <a:ea typeface="DejaVu Sans"/>
                <a:hlinkClick r:id="rId1"/>
              </a:rPr>
              <a:t>“The Dramatic Rise in State Efforts to Limit LGBT Rights”</a:t>
            </a:r>
            <a:br/>
            <a:r>
              <a:rPr b="0" lang="en-US" sz="1200" spc="-1" strike="noStrike">
                <a:solidFill>
                  <a:srgbClr val="676767"/>
                </a:solidFill>
                <a:latin typeface="Arial"/>
                <a:ea typeface="DejaVu Sans"/>
              </a:rPr>
              <a:t>by Everdeen Mason, Aaron Williams, Kennedy Elliott, Washington Post, July 1, 2016 ]</a:t>
            </a:r>
            <a:endParaRPr b="0" lang="en-US" sz="1200" spc="-1" strike="noStrike">
              <a:solidFill>
                <a:srgbClr val="000000"/>
              </a:solidFill>
              <a:latin typeface="Arial"/>
            </a:endParaRPr>
          </a:p>
        </p:txBody>
      </p:sp>
      <p:sp>
        <p:nvSpPr>
          <p:cNvPr id="131" name="CustomShape 4"/>
          <p:cNvSpPr/>
          <p:nvPr/>
        </p:nvSpPr>
        <p:spPr>
          <a:xfrm>
            <a:off x="9000" y="441000"/>
            <a:ext cx="9144000" cy="121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After</a:t>
            </a:r>
            <a:endParaRPr b="0" lang="en-US" sz="4000" spc="-1" strike="noStrike">
              <a:solidFill>
                <a:srgbClr val="000000"/>
              </a:solidFill>
              <a:latin typeface="Arial"/>
            </a:endParaRPr>
          </a:p>
          <a:p>
            <a:pPr algn="ctr">
              <a:lnSpc>
                <a:spcPct val="100000"/>
              </a:lnSpc>
            </a:pPr>
            <a:r>
              <a:rPr b="1" i="1" lang="en-US" sz="4000" spc="-1" strike="noStrike">
                <a:solidFill>
                  <a:srgbClr val="800000"/>
                </a:solidFill>
                <a:latin typeface="Arial"/>
                <a:ea typeface="DejaVu Sans"/>
              </a:rPr>
              <a:t>Obergefell v. Hodges</a:t>
            </a:r>
            <a:endParaRPr b="0" lang="en-US" sz="4000" spc="-1" strike="noStrike">
              <a:solidFill>
                <a:srgbClr val="000000"/>
              </a:solid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0" y="601560"/>
            <a:ext cx="9144000" cy="10670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What State Anti-Marriage</a:t>
            </a:r>
            <a:endParaRPr b="0" lang="en-US" sz="4000" spc="-1" strike="noStrike">
              <a:solidFill>
                <a:srgbClr val="000000"/>
              </a:solidFill>
              <a:latin typeface="Arial"/>
            </a:endParaRPr>
          </a:p>
          <a:p>
            <a:pPr algn="ctr">
              <a:lnSpc>
                <a:spcPct val="100000"/>
              </a:lnSpc>
            </a:pPr>
            <a:r>
              <a:rPr b="1" lang="en-US" sz="4000" spc="-1" strike="noStrike">
                <a:solidFill>
                  <a:srgbClr val="800000"/>
                </a:solidFill>
                <a:latin typeface="Arial"/>
                <a:ea typeface="DejaVu Sans"/>
              </a:rPr>
              <a:t>Laws Really Accomplish</a:t>
            </a:r>
            <a:endParaRPr b="0" lang="en-US" sz="4000" spc="-1" strike="noStrike">
              <a:solidFill>
                <a:srgbClr val="000000"/>
              </a:solidFill>
              <a:latin typeface="Arial"/>
            </a:endParaRPr>
          </a:p>
        </p:txBody>
      </p:sp>
      <p:sp>
        <p:nvSpPr>
          <p:cNvPr id="133" name="CustomShape 2"/>
          <p:cNvSpPr/>
          <p:nvPr/>
        </p:nvSpPr>
        <p:spPr>
          <a:xfrm>
            <a:off x="1072080" y="1929240"/>
            <a:ext cx="7699320" cy="42148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Don’t protect even one marriage, or family.</a:t>
            </a:r>
            <a:endParaRPr b="0" lang="en-US" sz="2800" spc="-1" strike="noStrike">
              <a:solidFill>
                <a:srgbClr val="000000"/>
              </a:solidFill>
              <a:latin typeface="Arial"/>
            </a:endParaRPr>
          </a:p>
          <a:p>
            <a:pPr marL="314280" indent="-31428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They divide people.</a:t>
            </a:r>
            <a:endParaRPr b="0" lang="en-US" sz="2800" spc="-1" strike="noStrike">
              <a:solidFill>
                <a:srgbClr val="000000"/>
              </a:solidFill>
              <a:latin typeface="Arial"/>
            </a:endParaRPr>
          </a:p>
          <a:p>
            <a:pPr marL="314280" indent="-31428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Used as legal rationale to deny other benefits, such as health insurance and custody.</a:t>
            </a:r>
            <a:endParaRPr b="0" lang="en-US" sz="2800" spc="-1" strike="noStrike">
              <a:solidFill>
                <a:srgbClr val="000000"/>
              </a:solidFill>
              <a:latin typeface="Arial"/>
            </a:endParaRPr>
          </a:p>
          <a:p>
            <a:pPr marL="314280" indent="-31428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Consolidates power by right-wing extremists.</a:t>
            </a:r>
            <a:endParaRPr b="0" lang="en-US" sz="2800" spc="-1" strike="noStrike">
              <a:solidFill>
                <a:srgbClr val="000000"/>
              </a:solidFill>
              <a:latin typeface="Arial"/>
            </a:endParaRPr>
          </a:p>
          <a:p>
            <a:pPr marL="314280" indent="-31428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Couples married in one state, or country, become </a:t>
            </a:r>
            <a:r>
              <a:rPr b="0" i="1" lang="en-US" sz="2800" spc="-1" strike="noStrike">
                <a:solidFill>
                  <a:srgbClr val="503130"/>
                </a:solidFill>
                <a:latin typeface="Times New Roman"/>
                <a:ea typeface="DejaVu Sans"/>
              </a:rPr>
              <a:t>legal strangers</a:t>
            </a:r>
            <a:r>
              <a:rPr b="0" lang="en-US" sz="2800" spc="-1" strike="noStrike">
                <a:solidFill>
                  <a:srgbClr val="503130"/>
                </a:solidFill>
                <a:latin typeface="Times New Roman"/>
                <a:ea typeface="DejaVu Sans"/>
              </a:rPr>
              <a:t> in others, creating a legal chaos.</a:t>
            </a:r>
            <a:endParaRPr b="0" lang="en-US" sz="2800" spc="-1" strike="noStrike">
              <a:solidFill>
                <a:srgbClr val="000000"/>
              </a:solidFill>
              <a:latin typeface="Arial"/>
            </a:endParaRPr>
          </a:p>
        </p:txBody>
      </p:sp>
      <p:sp>
        <p:nvSpPr>
          <p:cNvPr id="134"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0" y="442800"/>
            <a:ext cx="9144000" cy="601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Presidential Animus</a:t>
            </a:r>
            <a:endParaRPr b="0" lang="en-US" sz="4000" spc="-1" strike="noStrike">
              <a:solidFill>
                <a:srgbClr val="000000"/>
              </a:solidFill>
              <a:latin typeface="Arial"/>
            </a:endParaRPr>
          </a:p>
        </p:txBody>
      </p:sp>
      <p:sp>
        <p:nvSpPr>
          <p:cNvPr id="136" name="CustomShape 2"/>
          <p:cNvSpPr/>
          <p:nvPr/>
        </p:nvSpPr>
        <p:spPr>
          <a:xfrm>
            <a:off x="1077840" y="1186920"/>
            <a:ext cx="7002360" cy="3941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100000"/>
              </a:lnSpc>
              <a:spcBef>
                <a:spcPts val="748"/>
              </a:spcBef>
              <a:buClr>
                <a:srgbClr val="7f5880"/>
              </a:buClr>
              <a:buSzPct val="45000"/>
              <a:buFont typeface="Wingdings" charset="2"/>
              <a:buChar char=""/>
            </a:pPr>
            <a:r>
              <a:rPr b="0" lang="en-US" sz="2600" spc="-1" strike="noStrike">
                <a:solidFill>
                  <a:srgbClr val="503130"/>
                </a:solidFill>
                <a:latin typeface="Times New Roman"/>
                <a:ea typeface="DejaVu Sans"/>
              </a:rPr>
              <a:t>U.S. president Donald Trump has taken hateful actions against LGBT people:</a:t>
            </a:r>
            <a:endParaRPr b="0" lang="en-US" sz="26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2200" spc="-1" strike="noStrike">
                <a:solidFill>
                  <a:srgbClr val="503130"/>
                </a:solidFill>
                <a:latin typeface="Times New Roman"/>
                <a:ea typeface="Microsoft YaHei"/>
              </a:rPr>
              <a:t>Nominated Federal judges who lack qualifications and the temperament to serve fairly and without bias.</a:t>
            </a:r>
            <a:endParaRPr b="0" lang="en-US" sz="2200" spc="-1" strike="noStrike">
              <a:solidFill>
                <a:srgbClr val="000000"/>
              </a:solidFill>
              <a:latin typeface="Arial"/>
            </a:endParaRPr>
          </a:p>
          <a:p>
            <a:pPr lvl="2" marL="1143000" indent="-227160">
              <a:lnSpc>
                <a:spcPct val="100000"/>
              </a:lnSpc>
              <a:spcBef>
                <a:spcPts val="598"/>
              </a:spcBef>
              <a:buClr>
                <a:srgbClr val="7f5880"/>
              </a:buClr>
              <a:buSzPct val="45000"/>
              <a:buFont typeface="Wingdings" charset="2"/>
              <a:buChar char=""/>
            </a:pPr>
            <a:r>
              <a:rPr b="0" lang="en-US" sz="2200" spc="-1" strike="noStrike">
                <a:solidFill>
                  <a:srgbClr val="503130"/>
                </a:solidFill>
                <a:latin typeface="Times New Roman"/>
                <a:ea typeface="Microsoft YaHei"/>
              </a:rPr>
              <a:t>Judges hand-picked by the ultra-conservative Heritage Foundation and Federalist Society; many of candidates want to halt same-sex marriage.</a:t>
            </a:r>
            <a:endParaRPr b="0" lang="en-US" sz="2200" spc="-1" strike="noStrike">
              <a:solidFill>
                <a:srgbClr val="000000"/>
              </a:solidFill>
              <a:latin typeface="Arial"/>
            </a:endParaRPr>
          </a:p>
          <a:p>
            <a:pPr lvl="2" marL="1143000" indent="-227160">
              <a:lnSpc>
                <a:spcPct val="100000"/>
              </a:lnSpc>
              <a:spcBef>
                <a:spcPts val="598"/>
              </a:spcBef>
              <a:buClr>
                <a:srgbClr val="7f5880"/>
              </a:buClr>
              <a:buSzPct val="45000"/>
              <a:buFont typeface="Wingdings" charset="2"/>
              <a:buChar char=""/>
            </a:pPr>
            <a:r>
              <a:rPr b="0" lang="en-US" sz="2200" spc="-1" strike="noStrike">
                <a:solidFill>
                  <a:srgbClr val="503130"/>
                </a:solidFill>
                <a:latin typeface="Times New Roman"/>
                <a:ea typeface="Microsoft YaHei"/>
              </a:rPr>
              <a:t>Republicans approve these ideologue candidates.</a:t>
            </a:r>
            <a:endParaRPr b="0" lang="en-US" sz="22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2200" spc="-1" strike="noStrike">
                <a:solidFill>
                  <a:srgbClr val="503130"/>
                </a:solidFill>
                <a:latin typeface="Times New Roman"/>
                <a:ea typeface="Microsoft YaHei"/>
              </a:rPr>
              <a:t>Denied immigration to legally married partners in bi-national same-sex marriages.</a:t>
            </a:r>
            <a:endParaRPr b="0" lang="en-US" sz="22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2200" spc="-1" strike="noStrike">
                <a:solidFill>
                  <a:srgbClr val="503130"/>
                </a:solidFill>
                <a:latin typeface="Times New Roman"/>
                <a:ea typeface="Microsoft YaHei"/>
              </a:rPr>
              <a:t>Removed gay men and lesbians from the National Census, which affects funding and laws.</a:t>
            </a:r>
            <a:endParaRPr b="0" lang="en-US" sz="2200" spc="-1" strike="noStrike">
              <a:solidFill>
                <a:srgbClr val="000000"/>
              </a:solidFill>
              <a:latin typeface="Arial"/>
            </a:endParaRPr>
          </a:p>
        </p:txBody>
      </p:sp>
      <p:sp>
        <p:nvSpPr>
          <p:cNvPr id="137" name="CustomShape 3"/>
          <p:cNvSpPr/>
          <p:nvPr/>
        </p:nvSpPr>
        <p:spPr>
          <a:xfrm>
            <a:off x="8229600" y="0"/>
            <a:ext cx="76212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CustomShape 1"/>
          <p:cNvSpPr/>
          <p:nvPr/>
        </p:nvSpPr>
        <p:spPr>
          <a:xfrm>
            <a:off x="0" y="442800"/>
            <a:ext cx="9144000" cy="601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Presidential Anti-LGBT Actions</a:t>
            </a:r>
            <a:endParaRPr b="0" lang="en-US" sz="4000" spc="-1" strike="noStrike">
              <a:solidFill>
                <a:srgbClr val="000000"/>
              </a:solidFill>
              <a:latin typeface="Arial"/>
            </a:endParaRPr>
          </a:p>
        </p:txBody>
      </p:sp>
      <p:sp>
        <p:nvSpPr>
          <p:cNvPr id="139" name="CustomShape 2"/>
          <p:cNvSpPr/>
          <p:nvPr/>
        </p:nvSpPr>
        <p:spPr>
          <a:xfrm>
            <a:off x="862560" y="995400"/>
            <a:ext cx="7426440" cy="44798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100000"/>
              </a:lnSpc>
              <a:spcBef>
                <a:spcPts val="748"/>
              </a:spcBef>
              <a:buClr>
                <a:srgbClr val="7f5880"/>
              </a:buClr>
              <a:buSzPct val="45000"/>
              <a:buFont typeface="Wingdings" charset="2"/>
              <a:buChar char=""/>
            </a:pPr>
            <a:r>
              <a:rPr b="0" lang="en-US" sz="2600" spc="-1" strike="noStrike">
                <a:solidFill>
                  <a:srgbClr val="503130"/>
                </a:solidFill>
                <a:latin typeface="Times New Roman"/>
                <a:ea typeface="DejaVu Sans"/>
              </a:rPr>
              <a:t>Donald Trump’s administration has taken hateful actions against LGBT people:</a:t>
            </a:r>
            <a:endParaRPr b="0" lang="en-US" sz="26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1800" spc="-1" strike="noStrike">
                <a:solidFill>
                  <a:srgbClr val="503130"/>
                </a:solidFill>
                <a:latin typeface="Times New Roman"/>
                <a:ea typeface="Microsoft YaHei"/>
              </a:rPr>
              <a:t>Attempted to ban Transgender personnel from military.</a:t>
            </a:r>
            <a:endParaRPr b="0" lang="en-US" sz="18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1800" spc="-1" strike="noStrike">
                <a:solidFill>
                  <a:srgbClr val="503130"/>
                </a:solidFill>
                <a:latin typeface="Times New Roman"/>
                <a:ea typeface="Microsoft YaHei"/>
              </a:rPr>
              <a:t>HUD removed Anti-Discrimination Language from their Mission Statement.</a:t>
            </a:r>
            <a:endParaRPr b="0" lang="en-US" sz="18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1800" spc="-1" strike="noStrike">
                <a:solidFill>
                  <a:srgbClr val="503130"/>
                </a:solidFill>
                <a:latin typeface="Times New Roman"/>
                <a:ea typeface="Microsoft YaHei"/>
              </a:rPr>
              <a:t>Creation of “Conscience and Religious Freedom Division” (Health and Human Service’s Office of Civil Rights), which allows refusal of medically necessary health care in the name of religion. Consequences range from life endangerment, to harassment, and also potential damage to public health.</a:t>
            </a:r>
            <a:endParaRPr b="0" lang="en-US" sz="18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1800" spc="-1" strike="noStrike">
                <a:solidFill>
                  <a:srgbClr val="503130"/>
                </a:solidFill>
                <a:latin typeface="Times New Roman"/>
                <a:ea typeface="Microsoft YaHei"/>
              </a:rPr>
              <a:t>The Department of Education no longer investigates civil rights complaints from transgender students, often about access to bathroom facilities.</a:t>
            </a:r>
            <a:endParaRPr b="0" lang="en-US" sz="1800" spc="-1" strike="noStrike">
              <a:solidFill>
                <a:srgbClr val="000000"/>
              </a:solidFill>
              <a:latin typeface="Arial"/>
            </a:endParaRPr>
          </a:p>
          <a:p>
            <a:pPr lvl="1" marL="714240" indent="-257040">
              <a:lnSpc>
                <a:spcPct val="100000"/>
              </a:lnSpc>
              <a:spcBef>
                <a:spcPts val="697"/>
              </a:spcBef>
              <a:buClr>
                <a:srgbClr val="7f5880"/>
              </a:buClr>
              <a:buSzPct val="45000"/>
              <a:buFont typeface="Wingdings" charset="2"/>
              <a:buChar char=""/>
            </a:pPr>
            <a:r>
              <a:rPr b="0" lang="en-US" sz="1800" spc="-1" strike="noStrike">
                <a:solidFill>
                  <a:srgbClr val="503130"/>
                </a:solidFill>
                <a:latin typeface="Times New Roman"/>
                <a:ea typeface="Microsoft YaHei"/>
              </a:rPr>
              <a:t>In February 2018, president Trump and the federal Departments of Education and Justice rescinded guidance that clarified federal legal protections for transgender students.</a:t>
            </a:r>
            <a:endParaRPr b="0" lang="en-US" sz="1800" spc="-1" strike="noStrike">
              <a:solidFill>
                <a:srgbClr val="000000"/>
              </a:solidFill>
              <a:latin typeface="Arial"/>
            </a:endParaRPr>
          </a:p>
        </p:txBody>
      </p:sp>
      <p:sp>
        <p:nvSpPr>
          <p:cNvPr id="140" name="CustomShape 3"/>
          <p:cNvSpPr/>
          <p:nvPr/>
        </p:nvSpPr>
        <p:spPr>
          <a:xfrm>
            <a:off x="8229600" y="0"/>
            <a:ext cx="76212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0" y="442800"/>
            <a:ext cx="9144000" cy="6019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Vice-Presidential Animus</a:t>
            </a:r>
            <a:endParaRPr b="0" lang="en-US" sz="4000" spc="-1" strike="noStrike">
              <a:solidFill>
                <a:srgbClr val="000000"/>
              </a:solidFill>
              <a:latin typeface="Arial"/>
            </a:endParaRPr>
          </a:p>
        </p:txBody>
      </p:sp>
      <p:sp>
        <p:nvSpPr>
          <p:cNvPr id="142" name="CustomShape 2"/>
          <p:cNvSpPr/>
          <p:nvPr/>
        </p:nvSpPr>
        <p:spPr>
          <a:xfrm>
            <a:off x="825480" y="1043640"/>
            <a:ext cx="7512120" cy="5048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250560" indent="-250560">
              <a:lnSpc>
                <a:spcPct val="100000"/>
              </a:lnSpc>
              <a:spcBef>
                <a:spcPts val="575"/>
              </a:spcBef>
              <a:buClr>
                <a:srgbClr val="7f5880"/>
              </a:buClr>
              <a:buSzPct val="45000"/>
              <a:buFont typeface="Wingdings" charset="2"/>
              <a:buChar char=""/>
            </a:pPr>
            <a:r>
              <a:rPr b="0" lang="en-US" sz="1600" spc="-1" strike="noStrike">
                <a:solidFill>
                  <a:srgbClr val="503130"/>
                </a:solidFill>
                <a:latin typeface="Times New Roman"/>
                <a:ea typeface="DejaVu Sans"/>
              </a:rPr>
              <a:t>A</a:t>
            </a:r>
            <a:r>
              <a:rPr b="0" lang="en-US" sz="1800" spc="-1" strike="noStrike">
                <a:solidFill>
                  <a:srgbClr val="503130"/>
                </a:solidFill>
                <a:latin typeface="Times New Roman"/>
                <a:ea typeface="DejaVu Sans"/>
              </a:rPr>
              <a:t>s a representative, the now vice president Mike Pence gave a speech on the House floor in 2006, in which he urged support for the anti-gay “Marriage Protection Act,” warning that same-sex marriage would lead to the “deterioration of the family” and, ultimately, complete and utter “societal collapse.”</a:t>
            </a:r>
            <a:endParaRPr b="0" lang="en-US" sz="1800" spc="-1" strike="noStrike">
              <a:solidFill>
                <a:srgbClr val="000000"/>
              </a:solidFill>
              <a:latin typeface="Arial"/>
            </a:endParaRPr>
          </a:p>
          <a:p>
            <a:pPr marL="250560" indent="-250560">
              <a:lnSpc>
                <a:spcPct val="100000"/>
              </a:lnSpc>
              <a:spcBef>
                <a:spcPts val="431"/>
              </a:spcBef>
              <a:buClr>
                <a:srgbClr val="7f5880"/>
              </a:buClr>
              <a:buSzPct val="45000"/>
              <a:buFont typeface="Wingdings" charset="2"/>
              <a:buChar char=""/>
            </a:pPr>
            <a:r>
              <a:rPr b="0" lang="en-US" sz="1800" spc="-1" strike="noStrike">
                <a:solidFill>
                  <a:srgbClr val="503130"/>
                </a:solidFill>
                <a:latin typeface="Times New Roman"/>
                <a:ea typeface="DejaVu Sans"/>
              </a:rPr>
              <a:t>Pence has spoken out against giving LGBT people federal protections in hate crimes legislation, and literally called enhanced penalties and increased investigations of hate-based crimes against gay men and lesbians “a radical social agenda.”</a:t>
            </a:r>
            <a:endParaRPr b="0" lang="en-US" sz="1800" spc="-1" strike="noStrike">
              <a:solidFill>
                <a:srgbClr val="000000"/>
              </a:solidFill>
              <a:latin typeface="Arial"/>
            </a:endParaRPr>
          </a:p>
          <a:p>
            <a:pPr marL="250560" indent="-250560">
              <a:lnSpc>
                <a:spcPct val="100000"/>
              </a:lnSpc>
              <a:spcBef>
                <a:spcPts val="431"/>
              </a:spcBef>
              <a:buClr>
                <a:srgbClr val="7f5880"/>
              </a:buClr>
              <a:buSzPct val="45000"/>
              <a:buFont typeface="Wingdings" charset="2"/>
              <a:buChar char=""/>
            </a:pPr>
            <a:r>
              <a:rPr b="0" lang="en-US" sz="1800" spc="-1" strike="noStrike">
                <a:solidFill>
                  <a:srgbClr val="503130"/>
                </a:solidFill>
                <a:latin typeface="Times New Roman"/>
                <a:ea typeface="DejaVu Sans"/>
              </a:rPr>
              <a:t>Pence stated on his 2000 campaign Website that Congress should </a:t>
            </a:r>
            <a:r>
              <a:rPr b="0" i="1" lang="en-US" sz="1800" spc="-1" strike="noStrike">
                <a:solidFill>
                  <a:srgbClr val="503130"/>
                </a:solidFill>
                <a:latin typeface="Times New Roman"/>
                <a:ea typeface="DejaVu Sans"/>
              </a:rPr>
              <a:t>oppose</a:t>
            </a:r>
            <a:r>
              <a:rPr b="0" lang="en-US" sz="1800" spc="-1" strike="noStrike">
                <a:solidFill>
                  <a:srgbClr val="503130"/>
                </a:solidFill>
                <a:latin typeface="Times New Roman"/>
                <a:ea typeface="DejaVu Sans"/>
              </a:rPr>
              <a:t> any effort to recognize homosexuals as a “discreet and insular minority” entitled to the protection of anti-discrimination laws similar to those extended to women and ethnic minorities.</a:t>
            </a:r>
            <a:endParaRPr b="0" lang="en-US" sz="1800" spc="-1" strike="noStrike">
              <a:solidFill>
                <a:srgbClr val="000000"/>
              </a:solidFill>
              <a:latin typeface="Arial"/>
            </a:endParaRPr>
          </a:p>
          <a:p>
            <a:pPr marL="250560" indent="-250560">
              <a:lnSpc>
                <a:spcPct val="100000"/>
              </a:lnSpc>
              <a:spcBef>
                <a:spcPts val="431"/>
              </a:spcBef>
              <a:buClr>
                <a:srgbClr val="7f5880"/>
              </a:buClr>
              <a:buSzPct val="45000"/>
              <a:buFont typeface="Wingdings" charset="2"/>
              <a:buChar char=""/>
            </a:pPr>
            <a:r>
              <a:rPr b="0" lang="en-US" sz="1800" spc="-1" strike="noStrike">
                <a:solidFill>
                  <a:srgbClr val="503130"/>
                </a:solidFill>
                <a:latin typeface="Times New Roman"/>
                <a:ea typeface="DejaVu Sans"/>
              </a:rPr>
              <a:t>In 2016, as Indiana governor, Pence signed a “religious liberty” bill into law that would create exemptions for hiring, or serving, LGBT people in businesses, based on the employers’ or business owners’ religious beliefs.</a:t>
            </a:r>
            <a:endParaRPr b="0" lang="en-US" sz="1800" spc="-1" strike="noStrike">
              <a:solidFill>
                <a:srgbClr val="000000"/>
              </a:solidFill>
              <a:latin typeface="Arial"/>
            </a:endParaRPr>
          </a:p>
        </p:txBody>
      </p:sp>
      <p:sp>
        <p:nvSpPr>
          <p:cNvPr id="143" name="CustomShape 3"/>
          <p:cNvSpPr/>
          <p:nvPr/>
        </p:nvSpPr>
        <p:spPr>
          <a:xfrm>
            <a:off x="8229600" y="0"/>
            <a:ext cx="76212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44" name="CustomShape 4"/>
          <p:cNvSpPr/>
          <p:nvPr/>
        </p:nvSpPr>
        <p:spPr>
          <a:xfrm>
            <a:off x="1906920" y="5706000"/>
            <a:ext cx="6343560" cy="57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r">
              <a:lnSpc>
                <a:spcPct val="100000"/>
              </a:lnSpc>
              <a:spcBef>
                <a:spcPts val="748"/>
              </a:spcBef>
            </a:pPr>
            <a:r>
              <a:rPr b="0" lang="en-US" sz="1200" spc="-1" strike="noStrike">
                <a:solidFill>
                  <a:srgbClr val="676767"/>
                </a:solidFill>
                <a:latin typeface="Arial"/>
                <a:ea typeface="DejaVu Sans"/>
              </a:rPr>
              <a:t>[ See: </a:t>
            </a:r>
            <a:r>
              <a:rPr b="0" lang="en-US" sz="1200" spc="-1" strike="noStrike">
                <a:solidFill>
                  <a:srgbClr val="1f1fff"/>
                </a:solidFill>
                <a:latin typeface="Arial"/>
                <a:ea typeface="DejaVu Sans"/>
                <a:hlinkClick r:id="rId1"/>
              </a:rPr>
              <a:t>“Mike Pence’s Beliefs Are Clear:Same-Sex Marriage Leads To ‘Societal Collapse’ ”</a:t>
            </a:r>
            <a:br/>
            <a:r>
              <a:rPr b="0" lang="en-US" sz="1200" spc="-1" strike="noStrike">
                <a:solidFill>
                  <a:srgbClr val="676767"/>
                </a:solidFill>
                <a:latin typeface="Arial"/>
                <a:ea typeface="DejaVu Sans"/>
              </a:rPr>
              <a:t>by Michelangelo Signorile, Huffington Post, February 16, 2018 ]</a:t>
            </a:r>
            <a:endParaRPr b="0" lang="en-US" sz="1200" spc="-1" strike="noStrike">
              <a:solidFill>
                <a:srgbClr val="000000"/>
              </a:solidFill>
              <a:latin typeface="Arial"/>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45" name="CustomShape 1"/>
          <p:cNvSpPr/>
          <p:nvPr/>
        </p:nvSpPr>
        <p:spPr>
          <a:xfrm>
            <a:off x="0" y="314640"/>
            <a:ext cx="9144000" cy="800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400" spc="-1" strike="noStrike">
                <a:solidFill>
                  <a:srgbClr val="423753"/>
                </a:solidFill>
                <a:latin typeface="Arial"/>
                <a:ea typeface="DejaVu Sans"/>
              </a:rPr>
              <a:t>What You Can Do</a:t>
            </a:r>
            <a:endParaRPr b="0" lang="en-US" sz="4400" spc="-1" strike="noStrike">
              <a:solidFill>
                <a:srgbClr val="000000"/>
              </a:solidFill>
              <a:latin typeface="Arial"/>
            </a:endParaRPr>
          </a:p>
        </p:txBody>
      </p:sp>
      <p:sp>
        <p:nvSpPr>
          <p:cNvPr id="146" name="CustomShape 2"/>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147" name="" descr=""/>
          <p:cNvPicPr/>
          <p:nvPr/>
        </p:nvPicPr>
        <p:blipFill>
          <a:blip r:embed="rId2"/>
          <a:stretch/>
        </p:blipFill>
        <p:spPr>
          <a:xfrm>
            <a:off x="1906200" y="1240200"/>
            <a:ext cx="5331960" cy="488628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0" y="357120"/>
            <a:ext cx="9144000" cy="685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How You Can Help</a:t>
            </a:r>
            <a:endParaRPr b="0" lang="en-US" sz="4000" spc="-1" strike="noStrike">
              <a:solidFill>
                <a:srgbClr val="000000"/>
              </a:solidFill>
              <a:latin typeface="Arial"/>
            </a:endParaRPr>
          </a:p>
        </p:txBody>
      </p:sp>
      <p:sp>
        <p:nvSpPr>
          <p:cNvPr id="149" name="CustomShape 2"/>
          <p:cNvSpPr/>
          <p:nvPr/>
        </p:nvSpPr>
        <p:spPr>
          <a:xfrm>
            <a:off x="1117800" y="1129320"/>
            <a:ext cx="7036920" cy="5052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9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The struggle to maintain legal marriage for same-sex couples is not over.</a:t>
            </a:r>
            <a:endParaRPr b="0" lang="en-US" sz="2800" spc="-1" strike="noStrike">
              <a:solidFill>
                <a:srgbClr val="000000"/>
              </a:solidFill>
              <a:latin typeface="Arial"/>
            </a:endParaRPr>
          </a:p>
          <a:p>
            <a:pPr lvl="1" marL="237600">
              <a:lnSpc>
                <a:spcPct val="90000"/>
              </a:lnSpc>
              <a:spcBef>
                <a:spcPts val="748"/>
              </a:spcBef>
              <a:buClr>
                <a:srgbClr val="7f5880"/>
              </a:buClr>
              <a:buSzPct val="45000"/>
              <a:buFont typeface="Wingdings" charset="2"/>
              <a:buChar char=""/>
            </a:pPr>
            <a:r>
              <a:rPr b="0" i="1" lang="en-US" sz="2400" spc="-1" strike="noStrike">
                <a:solidFill>
                  <a:srgbClr val="503130"/>
                </a:solidFill>
                <a:latin typeface="Times New Roman"/>
                <a:ea typeface="DejaVu Sans"/>
              </a:rPr>
              <a:t>Talk</a:t>
            </a:r>
            <a:r>
              <a:rPr b="0" lang="en-US" sz="2400" spc="-1" strike="noStrike">
                <a:solidFill>
                  <a:srgbClr val="503130"/>
                </a:solidFill>
                <a:latin typeface="Times New Roman"/>
                <a:ea typeface="DejaVu Sans"/>
              </a:rPr>
              <a:t> about these issues with friends, relatives, and co-workers; tell them how important legal marriage is to you and the health of the nation.</a:t>
            </a:r>
            <a:endParaRPr b="0" lang="en-US" sz="2400" spc="-1" strike="noStrike">
              <a:solidFill>
                <a:srgbClr val="000000"/>
              </a:solidFill>
              <a:latin typeface="Arial"/>
            </a:endParaRPr>
          </a:p>
          <a:p>
            <a:pPr lvl="1" marL="237600">
              <a:lnSpc>
                <a:spcPct val="90000"/>
              </a:lnSpc>
              <a:spcBef>
                <a:spcPts val="748"/>
              </a:spcBef>
              <a:buClr>
                <a:srgbClr val="7f5880"/>
              </a:buClr>
              <a:buSzPct val="45000"/>
              <a:buFont typeface="Wingdings" charset="2"/>
              <a:buChar char=""/>
            </a:pPr>
            <a:r>
              <a:rPr b="0" i="1" lang="en-US" sz="2400" spc="-1" strike="noStrike">
                <a:solidFill>
                  <a:srgbClr val="503130"/>
                </a:solidFill>
                <a:latin typeface="Times New Roman"/>
                <a:ea typeface="DejaVu Sans"/>
              </a:rPr>
              <a:t>Write</a:t>
            </a:r>
            <a:r>
              <a:rPr b="0" lang="en-US" sz="2400" spc="-1" strike="noStrike">
                <a:solidFill>
                  <a:srgbClr val="503130"/>
                </a:solidFill>
                <a:latin typeface="Times New Roman"/>
                <a:ea typeface="DejaVu Sans"/>
              </a:rPr>
              <a:t> about these issues to your elected representatives, other leaders, and the media; especially whenever your legislature mounts a bill to curtail the right to marry.</a:t>
            </a:r>
            <a:endParaRPr b="0" lang="en-US" sz="2400" spc="-1" strike="noStrike">
              <a:solidFill>
                <a:srgbClr val="000000"/>
              </a:solidFill>
              <a:latin typeface="Arial"/>
            </a:endParaRPr>
          </a:p>
          <a:p>
            <a:pPr lvl="1" marL="237600">
              <a:lnSpc>
                <a:spcPct val="90000"/>
              </a:lnSpc>
              <a:spcBef>
                <a:spcPts val="748"/>
              </a:spcBef>
              <a:buClr>
                <a:srgbClr val="7f5880"/>
              </a:buClr>
              <a:buSzPct val="45000"/>
              <a:buFont typeface="Wingdings" charset="2"/>
              <a:buChar char=""/>
            </a:pPr>
            <a:r>
              <a:rPr b="0" i="1" lang="en-US" sz="2400" spc="-1" strike="noStrike">
                <a:solidFill>
                  <a:srgbClr val="503130"/>
                </a:solidFill>
                <a:latin typeface="Times New Roman"/>
                <a:ea typeface="DejaVu Sans"/>
              </a:rPr>
              <a:t>Narrate</a:t>
            </a:r>
            <a:r>
              <a:rPr b="0" lang="en-US" sz="2400" spc="-1" strike="noStrike">
                <a:solidFill>
                  <a:srgbClr val="503130"/>
                </a:solidFill>
                <a:latin typeface="Times New Roman"/>
                <a:ea typeface="DejaVu Sans"/>
              </a:rPr>
              <a:t>, in person, this document to your school, social, and spiritual groups.</a:t>
            </a:r>
            <a:endParaRPr b="0" lang="en-US" sz="2400" spc="-1" strike="noStrike">
              <a:solidFill>
                <a:srgbClr val="000000"/>
              </a:solidFill>
              <a:latin typeface="Arial"/>
            </a:endParaRPr>
          </a:p>
          <a:p>
            <a:pPr lvl="1" marL="237600">
              <a:lnSpc>
                <a:spcPct val="90000"/>
              </a:lnSpc>
              <a:spcBef>
                <a:spcPts val="748"/>
              </a:spcBef>
              <a:buClr>
                <a:srgbClr val="7f5880"/>
              </a:buClr>
              <a:buSzPct val="45000"/>
              <a:buFont typeface="Wingdings" charset="2"/>
              <a:buChar char=""/>
            </a:pPr>
            <a:r>
              <a:rPr b="0" i="1" lang="en-US" sz="2400" spc="-1" strike="noStrike">
                <a:solidFill>
                  <a:srgbClr val="503130"/>
                </a:solidFill>
                <a:latin typeface="Times New Roman"/>
                <a:ea typeface="DejaVu Sans"/>
              </a:rPr>
              <a:t>Celebrate</a:t>
            </a:r>
            <a:r>
              <a:rPr b="0" lang="en-US" sz="2400" spc="-1" strike="noStrike">
                <a:solidFill>
                  <a:srgbClr val="503130"/>
                </a:solidFill>
                <a:latin typeface="Times New Roman"/>
                <a:ea typeface="DejaVu Sans"/>
              </a:rPr>
              <a:t> your family anniversaries publicly.</a:t>
            </a:r>
            <a:endParaRPr b="0" lang="en-US" sz="2400" spc="-1" strike="noStrike">
              <a:solidFill>
                <a:srgbClr val="000000"/>
              </a:solidFill>
              <a:latin typeface="Arial"/>
            </a:endParaRPr>
          </a:p>
        </p:txBody>
      </p:sp>
      <p:sp>
        <p:nvSpPr>
          <p:cNvPr id="150"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76320" y="320760"/>
            <a:ext cx="9066240" cy="734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Celebrate Your</a:t>
            </a:r>
            <a:r>
              <a:rPr b="1" lang="en-US" sz="4000" spc="-1" strike="noStrike">
                <a:solidFill>
                  <a:srgbClr val="800000"/>
                </a:solidFill>
                <a:latin typeface="Arial"/>
                <a:ea typeface="DejaVu Sans"/>
              </a:rPr>
              <a:t> Family</a:t>
            </a:r>
            <a:endParaRPr b="0" lang="en-US" sz="4000" spc="-1" strike="noStrike">
              <a:solidFill>
                <a:srgbClr val="000000"/>
              </a:solidFill>
              <a:latin typeface="Arial"/>
            </a:endParaRPr>
          </a:p>
        </p:txBody>
      </p:sp>
      <p:sp>
        <p:nvSpPr>
          <p:cNvPr id="152" name="CustomShape 2"/>
          <p:cNvSpPr/>
          <p:nvPr/>
        </p:nvSpPr>
        <p:spPr>
          <a:xfrm>
            <a:off x="1149480" y="1119240"/>
            <a:ext cx="7205400" cy="4846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100000"/>
              </a:lnSpc>
              <a:spcBef>
                <a:spcPts val="748"/>
              </a:spcBef>
              <a:buClr>
                <a:srgbClr val="7f5880"/>
              </a:buClr>
              <a:buSzPct val="45000"/>
              <a:buFont typeface="Wingdings" charset="2"/>
              <a:buChar char=""/>
            </a:pPr>
            <a:r>
              <a:rPr b="0" i="1" lang="en-US" sz="2400" spc="-1" strike="noStrike">
                <a:solidFill>
                  <a:srgbClr val="503130"/>
                </a:solidFill>
                <a:latin typeface="Times New Roman"/>
                <a:ea typeface="DejaVu Sans"/>
              </a:rPr>
              <a:t>Send notices</a:t>
            </a:r>
            <a:r>
              <a:rPr b="0" lang="en-US" sz="2400" spc="-1" strike="noStrike">
                <a:solidFill>
                  <a:srgbClr val="503130"/>
                </a:solidFill>
                <a:latin typeface="Times New Roman"/>
                <a:ea typeface="DejaVu Sans"/>
              </a:rPr>
              <a:t> to your local paper or blog when you marry, have an anniversary, or a child.</a:t>
            </a:r>
            <a:endParaRPr b="0" lang="en-US" sz="2400" spc="-1" strike="noStrike">
              <a:solidFill>
                <a:srgbClr val="000000"/>
              </a:solidFill>
              <a:latin typeface="Arial"/>
            </a:endParaRPr>
          </a:p>
          <a:p>
            <a:pPr marL="314280" indent="-314280">
              <a:lnSpc>
                <a:spcPct val="100000"/>
              </a:lnSpc>
              <a:spcBef>
                <a:spcPts val="748"/>
              </a:spcBef>
              <a:buClr>
                <a:srgbClr val="7f5880"/>
              </a:buClr>
              <a:buSzPct val="45000"/>
              <a:buFont typeface="Wingdings" charset="2"/>
              <a:buChar char=""/>
            </a:pPr>
            <a:r>
              <a:rPr b="0" i="1" lang="en-US" sz="2400" spc="-1" strike="noStrike">
                <a:solidFill>
                  <a:srgbClr val="503130"/>
                </a:solidFill>
                <a:latin typeface="Times New Roman"/>
                <a:ea typeface="DejaVu Sans"/>
              </a:rPr>
              <a:t>Note:</a:t>
            </a:r>
            <a:endParaRPr b="0" lang="en-US" sz="2400" spc="-1" strike="noStrike">
              <a:solidFill>
                <a:srgbClr val="000000"/>
              </a:solidFill>
              <a:latin typeface="Arial"/>
            </a:endParaRPr>
          </a:p>
          <a:p>
            <a:pPr marL="36576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The word “Family” means two or more people who share their lives, bound together by love.</a:t>
            </a:r>
            <a:endParaRPr b="0" lang="en-US" sz="2200" spc="-1" strike="noStrike">
              <a:solidFill>
                <a:srgbClr val="000000"/>
              </a:solidFill>
              <a:latin typeface="Arial"/>
            </a:endParaRPr>
          </a:p>
          <a:p>
            <a:pPr marL="36576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a:t>
            </a:r>
            <a:r>
              <a:rPr b="0" lang="en-US" sz="2200" spc="-1" strike="noStrike">
                <a:solidFill>
                  <a:srgbClr val="503130"/>
                </a:solidFill>
                <a:latin typeface="Times New Roman"/>
                <a:ea typeface="DejaVu Sans"/>
              </a:rPr>
              <a:t>Family” is shaped by how we treat each other.</a:t>
            </a:r>
            <a:endParaRPr b="0" lang="en-US" sz="2200" spc="-1" strike="noStrike">
              <a:solidFill>
                <a:srgbClr val="000000"/>
              </a:solidFill>
              <a:latin typeface="Arial"/>
            </a:endParaRPr>
          </a:p>
          <a:p>
            <a:pPr marL="36576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Same-sex couples are already families. A legal marriage brings legal support.</a:t>
            </a:r>
            <a:endParaRPr b="0" lang="en-US" sz="2200" spc="-1" strike="noStrike">
              <a:solidFill>
                <a:srgbClr val="000000"/>
              </a:solidFill>
              <a:latin typeface="Arial"/>
            </a:endParaRPr>
          </a:p>
          <a:p>
            <a:pPr marL="36576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Committed, adult couples have the constitutional right to benefits, protections, and the duties of legal marriage.</a:t>
            </a:r>
            <a:endParaRPr b="0" lang="en-US" sz="2200" spc="-1" strike="noStrike">
              <a:solidFill>
                <a:srgbClr val="000000"/>
              </a:solidFill>
              <a:latin typeface="Arial"/>
            </a:endParaRPr>
          </a:p>
          <a:p>
            <a:pPr marL="36576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About 60 percent of U.S. gay men and lesbians are in a relationship.</a:t>
            </a:r>
            <a:endParaRPr b="0" lang="en-US" sz="2200" spc="-1" strike="noStrike">
              <a:solidFill>
                <a:srgbClr val="000000"/>
              </a:solidFill>
              <a:latin typeface="Arial"/>
            </a:endParaRPr>
          </a:p>
        </p:txBody>
      </p:sp>
      <p:sp>
        <p:nvSpPr>
          <p:cNvPr id="153"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CustomShape 1"/>
          <p:cNvSpPr/>
          <p:nvPr/>
        </p:nvSpPr>
        <p:spPr>
          <a:xfrm>
            <a:off x="76320" y="320760"/>
            <a:ext cx="9066240" cy="7347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Family Values</a:t>
            </a:r>
            <a:endParaRPr b="0" lang="en-US" sz="4000" spc="-1" strike="noStrike">
              <a:solidFill>
                <a:srgbClr val="000000"/>
              </a:solidFill>
              <a:latin typeface="Arial"/>
            </a:endParaRPr>
          </a:p>
        </p:txBody>
      </p:sp>
      <p:sp>
        <p:nvSpPr>
          <p:cNvPr id="155" name="CustomShape 2"/>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56" name="CustomShape 3"/>
          <p:cNvSpPr/>
          <p:nvPr/>
        </p:nvSpPr>
        <p:spPr>
          <a:xfrm>
            <a:off x="822960" y="933120"/>
            <a:ext cx="7918560" cy="28353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2480" indent="-31248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Same-sex marriage demonstrates and fulfills all the ideals of conservative family values: long term social stability, loving families, protecting children, legal status for children, economic growth through establishing a home, as well as expanding the sanctity and wholesomeness of the institution of marriage.</a:t>
            </a:r>
            <a:endParaRPr b="0" lang="en-US" sz="2200" spc="-1" strike="noStrike">
              <a:solidFill>
                <a:srgbClr val="000000"/>
              </a:solidFill>
              <a:latin typeface="Arial"/>
            </a:endParaRPr>
          </a:p>
          <a:p>
            <a:pPr marL="312480" indent="-31248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When loving same-sex families are protected by marriage law, during times of crisis, they and our communities, are stabilized.</a:t>
            </a:r>
            <a:endParaRPr b="0" lang="en-US" sz="2200" spc="-1" strike="noStrike">
              <a:solidFill>
                <a:srgbClr val="000000"/>
              </a:solidFill>
              <a:latin typeface="Arial"/>
            </a:endParaRPr>
          </a:p>
          <a:p>
            <a:pPr marL="312480" indent="-312480">
              <a:lnSpc>
                <a:spcPct val="100000"/>
              </a:lnSpc>
              <a:spcBef>
                <a:spcPts val="748"/>
              </a:spcBef>
              <a:buClr>
                <a:srgbClr val="7f5880"/>
              </a:buClr>
              <a:buSzPct val="45000"/>
              <a:buFont typeface="Wingdings" charset="2"/>
              <a:buChar char=""/>
            </a:pPr>
            <a:r>
              <a:rPr b="0" lang="en-US" sz="2200" spc="-1" strike="noStrike">
                <a:solidFill>
                  <a:srgbClr val="503130"/>
                </a:solidFill>
                <a:latin typeface="Times New Roman"/>
                <a:ea typeface="DejaVu Sans"/>
              </a:rPr>
              <a:t>“</a:t>
            </a:r>
            <a:r>
              <a:rPr b="0" lang="en-US" sz="2200" spc="-1" strike="noStrike">
                <a:solidFill>
                  <a:srgbClr val="503130"/>
                </a:solidFill>
                <a:latin typeface="Times New Roman"/>
                <a:ea typeface="DejaVu Sans"/>
              </a:rPr>
              <a:t>Family Values” means “All Families Have Value.”</a:t>
            </a:r>
            <a:endParaRPr b="0" lang="en-US" sz="2200" spc="-1" strike="noStrike">
              <a:solidFill>
                <a:srgbClr val="000000"/>
              </a:solidFill>
              <a:latin typeface="Arial"/>
            </a:endParaRPr>
          </a:p>
        </p:txBody>
      </p:sp>
      <p:pic>
        <p:nvPicPr>
          <p:cNvPr id="157" name="" descr=""/>
          <p:cNvPicPr/>
          <p:nvPr/>
        </p:nvPicPr>
        <p:blipFill>
          <a:blip r:embed="rId1"/>
          <a:stretch/>
        </p:blipFill>
        <p:spPr>
          <a:xfrm>
            <a:off x="2808720" y="3929040"/>
            <a:ext cx="3526560" cy="2263320"/>
          </a:xfrm>
          <a:prstGeom prst="rect">
            <a:avLst/>
          </a:prstGeom>
          <a:ln>
            <a:noFill/>
          </a:ln>
        </p:spPr>
      </p:pic>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0" y="357120"/>
            <a:ext cx="9144000" cy="6858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Resources</a:t>
            </a:r>
            <a:endParaRPr b="0" lang="en-US" sz="4000" spc="-1" strike="noStrike">
              <a:solidFill>
                <a:srgbClr val="000000"/>
              </a:solidFill>
              <a:latin typeface="Arial"/>
            </a:endParaRPr>
          </a:p>
        </p:txBody>
      </p:sp>
      <p:sp>
        <p:nvSpPr>
          <p:cNvPr id="159" name="CustomShape 2"/>
          <p:cNvSpPr/>
          <p:nvPr/>
        </p:nvSpPr>
        <p:spPr>
          <a:xfrm>
            <a:off x="1154160" y="1202400"/>
            <a:ext cx="7543800" cy="50529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American Civil Liberties Union (A</a:t>
            </a:r>
            <a:r>
              <a:rPr b="0" lang="en-US" sz="2400" spc="-1" strike="noStrike">
                <a:solidFill>
                  <a:srgbClr val="503130"/>
                </a:solidFill>
                <a:latin typeface="Times New Roman"/>
                <a:ea typeface="DejaVu Sans"/>
              </a:rPr>
              <a:t>CLU)</a:t>
            </a:r>
            <a:br/>
            <a:r>
              <a:rPr b="0" lang="en-US" sz="1600" spc="-1" strike="noStrike">
                <a:solidFill>
                  <a:srgbClr val="503130"/>
                </a:solidFill>
                <a:latin typeface="Times New Roman"/>
                <a:ea typeface="DejaVu Sans"/>
              </a:rPr>
              <a:t>212-549-2500; LGBT Relationships </a:t>
            </a:r>
            <a:r>
              <a:rPr b="0" lang="en-US" sz="1600" spc="-1" strike="noStrike">
                <a:solidFill>
                  <a:srgbClr val="1f1fff"/>
                </a:solidFill>
                <a:latin typeface="Times New Roman"/>
                <a:ea typeface="DejaVu Sans"/>
                <a:hlinkClick r:id="rId1"/>
              </a:rPr>
              <a:t>aclu.org/lgbt-rights</a:t>
            </a:r>
            <a:br/>
            <a:r>
              <a:rPr b="0" lang="en-US" sz="1600" spc="-1" strike="noStrike">
                <a:solidFill>
                  <a:srgbClr val="503130"/>
                </a:solidFill>
                <a:latin typeface="Times New Roman"/>
                <a:ea typeface="DejaVu Sans"/>
              </a:rPr>
              <a:t>Fights for privacy, legal same-sex marriage, and against rights violations.</a:t>
            </a:r>
            <a:endParaRPr b="0" lang="en-US" sz="1600" spc="-1" strike="noStrike">
              <a:solidFill>
                <a:srgbClr val="000000"/>
              </a:solidFill>
              <a:latin typeface="Arial"/>
            </a:endParaRPr>
          </a:p>
          <a:p>
            <a:pPr marL="318960" indent="-31896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Immigration Equality</a:t>
            </a:r>
            <a:br/>
            <a:r>
              <a:rPr b="0" lang="en-US" sz="1600" spc="-1" strike="noStrike">
                <a:solidFill>
                  <a:srgbClr val="503130"/>
                </a:solidFill>
                <a:latin typeface="Times New Roman"/>
                <a:ea typeface="DejaVu Sans"/>
              </a:rPr>
              <a:t>212-714-2904 x25; </a:t>
            </a:r>
            <a:r>
              <a:rPr b="0" lang="en-US" sz="1600" spc="-1" strike="noStrike">
                <a:solidFill>
                  <a:srgbClr val="1f1fff"/>
                </a:solidFill>
                <a:latin typeface="Times New Roman"/>
                <a:ea typeface="DejaVu Sans"/>
                <a:hlinkClick r:id="rId2"/>
              </a:rPr>
              <a:t>legal@immigrationequality.org</a:t>
            </a:r>
            <a:r>
              <a:rPr b="0" lang="en-US" sz="1600" spc="-1" strike="noStrike">
                <a:solidFill>
                  <a:srgbClr val="503130"/>
                </a:solidFill>
                <a:latin typeface="Times New Roman"/>
                <a:ea typeface="DejaVu Sans"/>
              </a:rPr>
              <a:t>; </a:t>
            </a:r>
            <a:r>
              <a:rPr b="0" lang="en-US" sz="1600" spc="-1" strike="noStrike">
                <a:solidFill>
                  <a:srgbClr val="1f1fff"/>
                </a:solidFill>
                <a:latin typeface="Times New Roman"/>
                <a:ea typeface="DejaVu Sans"/>
                <a:hlinkClick r:id="rId3"/>
              </a:rPr>
              <a:t>immigrationequality.org</a:t>
            </a:r>
            <a:br/>
            <a:r>
              <a:rPr b="0" lang="en-US" sz="1600" spc="-1" strike="noStrike">
                <a:solidFill>
                  <a:srgbClr val="503130"/>
                </a:solidFill>
                <a:latin typeface="Times New Roman"/>
                <a:ea typeface="DejaVu Sans"/>
              </a:rPr>
              <a:t>Fights for equal immigration rights, as well as assisting LGBT and HIV+ refugees.</a:t>
            </a:r>
            <a:endParaRPr b="0" lang="en-US" sz="1600" spc="-1" strike="noStrike">
              <a:solidFill>
                <a:srgbClr val="000000"/>
              </a:solidFill>
              <a:latin typeface="Arial"/>
            </a:endParaRPr>
          </a:p>
          <a:p>
            <a:pPr marL="314280" indent="-31428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Lambda Legal</a:t>
            </a:r>
            <a:br/>
            <a:r>
              <a:rPr b="0" lang="en-US" sz="1600" spc="-1" strike="noStrike">
                <a:solidFill>
                  <a:srgbClr val="503130"/>
                </a:solidFill>
                <a:latin typeface="Times New Roman"/>
                <a:ea typeface="DejaVu Sans"/>
              </a:rPr>
              <a:t>212-809-8585; Help Desk </a:t>
            </a:r>
            <a:r>
              <a:rPr b="0" lang="en-US" sz="1600" spc="-1" strike="noStrike">
                <a:solidFill>
                  <a:srgbClr val="1f1fff"/>
                </a:solidFill>
                <a:latin typeface="Times New Roman"/>
                <a:ea typeface="DejaVu Sans"/>
                <a:hlinkClick r:id="rId4"/>
              </a:rPr>
              <a:t>lambdalegal.org/help/form</a:t>
            </a:r>
            <a:r>
              <a:rPr b="0" lang="en-US" sz="1600" spc="-1" strike="noStrike">
                <a:solidFill>
                  <a:srgbClr val="503130"/>
                </a:solidFill>
                <a:latin typeface="Times New Roman"/>
                <a:ea typeface="DejaVu Sans"/>
              </a:rPr>
              <a:t>; </a:t>
            </a:r>
            <a:r>
              <a:rPr b="0" lang="en-US" sz="1600" spc="-1" strike="noStrike">
                <a:solidFill>
                  <a:srgbClr val="1f1fff"/>
                </a:solidFill>
                <a:latin typeface="Times New Roman"/>
                <a:ea typeface="DejaVu Sans"/>
                <a:hlinkClick r:id="rId5"/>
              </a:rPr>
              <a:t>lambdalegal.org</a:t>
            </a:r>
            <a:br/>
            <a:r>
              <a:rPr b="0" lang="en-US" sz="1600" spc="-1" strike="noStrike">
                <a:solidFill>
                  <a:srgbClr val="503130"/>
                </a:solidFill>
                <a:latin typeface="Times New Roman"/>
                <a:ea typeface="DejaVu Sans"/>
              </a:rPr>
              <a:t>Assistance with legal matters of sexual orientation, gender identity or HIV.</a:t>
            </a:r>
            <a:endParaRPr b="0" lang="en-US" sz="1600" spc="-1" strike="noStrike">
              <a:solidFill>
                <a:srgbClr val="000000"/>
              </a:solidFill>
              <a:latin typeface="Arial"/>
            </a:endParaRPr>
          </a:p>
          <a:p>
            <a:pPr marL="314280" indent="-31428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National Center for Lesbian Rights (NCLR)</a:t>
            </a:r>
            <a:br/>
            <a:r>
              <a:rPr b="0" lang="en-US" sz="1600" spc="-1" strike="noStrike">
                <a:solidFill>
                  <a:srgbClr val="503130"/>
                </a:solidFill>
                <a:latin typeface="Times New Roman"/>
                <a:ea typeface="DejaVu Sans"/>
              </a:rPr>
              <a:t>415-392-6257; </a:t>
            </a:r>
            <a:r>
              <a:rPr b="0" lang="en-US" sz="1600" spc="-1" strike="noStrike">
                <a:solidFill>
                  <a:srgbClr val="1f1fff"/>
                </a:solidFill>
                <a:latin typeface="Times New Roman"/>
                <a:ea typeface="DejaVu Sans"/>
                <a:hlinkClick r:id="rId6"/>
              </a:rPr>
              <a:t>info@nclrights.org</a:t>
            </a:r>
            <a:r>
              <a:rPr b="0" lang="en-US" sz="1600" spc="-1" strike="noStrike">
                <a:solidFill>
                  <a:srgbClr val="503130"/>
                </a:solidFill>
                <a:latin typeface="Times New Roman"/>
                <a:ea typeface="DejaVu Sans"/>
              </a:rPr>
              <a:t>; </a:t>
            </a:r>
            <a:r>
              <a:rPr b="0" lang="en-US" sz="1600" spc="-1" strike="noStrike">
                <a:solidFill>
                  <a:srgbClr val="1f1fff"/>
                </a:solidFill>
                <a:latin typeface="Times New Roman"/>
                <a:ea typeface="DejaVu Sans"/>
                <a:hlinkClick r:id="rId7"/>
              </a:rPr>
              <a:t>nclrights.org</a:t>
            </a:r>
            <a:br/>
            <a:r>
              <a:rPr b="0" lang="en-US" sz="1600" spc="-1" strike="noStrike">
                <a:solidFill>
                  <a:srgbClr val="503130"/>
                </a:solidFill>
                <a:latin typeface="Times New Roman"/>
                <a:ea typeface="DejaVu Sans"/>
              </a:rPr>
              <a:t>Committed to advancing civil and human rights  for lesbian, gay, bi, trans people and their families via litigation, public policy advocacy, and public education.</a:t>
            </a:r>
            <a:endParaRPr b="0" lang="en-US" sz="1600" spc="-1" strike="noStrike">
              <a:solidFill>
                <a:srgbClr val="000000"/>
              </a:solidFill>
              <a:latin typeface="Arial"/>
            </a:endParaRPr>
          </a:p>
          <a:p>
            <a:pPr marL="314280" indent="-31428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National LGBTQ Task Force</a:t>
            </a:r>
            <a:br/>
            <a:r>
              <a:rPr b="0" lang="en-US" sz="1600" spc="-1" strike="noStrike">
                <a:solidFill>
                  <a:srgbClr val="503130"/>
                </a:solidFill>
                <a:latin typeface="Times New Roman"/>
                <a:ea typeface="DejaVu Sans"/>
              </a:rPr>
              <a:t>202-393-5177; TTY 202-393-2284; </a:t>
            </a:r>
            <a:r>
              <a:rPr b="0" lang="en-US" sz="1600" spc="-1" strike="noStrike">
                <a:solidFill>
                  <a:srgbClr val="1f1fff"/>
                </a:solidFill>
                <a:latin typeface="Times New Roman"/>
                <a:ea typeface="DejaVu Sans"/>
                <a:hlinkClick r:id="rId8"/>
              </a:rPr>
              <a:t>thetaskforce@thetaskforce.org</a:t>
            </a:r>
            <a:r>
              <a:rPr b="0" lang="en-US" sz="1600" spc="-1" strike="noStrike">
                <a:solidFill>
                  <a:srgbClr val="503130"/>
                </a:solidFill>
                <a:latin typeface="Times New Roman"/>
                <a:ea typeface="DejaVu Sans"/>
              </a:rPr>
              <a:t>; </a:t>
            </a:r>
            <a:r>
              <a:rPr b="0" lang="en-US" sz="1600" spc="-1" strike="noStrike">
                <a:solidFill>
                  <a:srgbClr val="1f1fff"/>
                </a:solidFill>
                <a:latin typeface="Times New Roman"/>
                <a:ea typeface="DejaVu Sans"/>
                <a:hlinkClick r:id="rId9"/>
              </a:rPr>
              <a:t>thetaskforce.org</a:t>
            </a:r>
            <a:br/>
            <a:r>
              <a:rPr b="0" lang="en-US" sz="1600" spc="-1" strike="noStrike">
                <a:solidFill>
                  <a:srgbClr val="503130"/>
                </a:solidFill>
                <a:latin typeface="Times New Roman"/>
                <a:ea typeface="DejaVu Sans"/>
              </a:rPr>
              <a:t>Educates, advocates and organizes for full societal recognition of lesbian and gay relationships, and for the protection of lesbian and gay families.</a:t>
            </a:r>
            <a:endParaRPr b="0" lang="en-US" sz="1600" spc="-1" strike="noStrike">
              <a:solidFill>
                <a:srgbClr val="000000"/>
              </a:solidFill>
              <a:latin typeface="Arial"/>
            </a:endParaRPr>
          </a:p>
        </p:txBody>
      </p:sp>
      <p:sp>
        <p:nvSpPr>
          <p:cNvPr id="160"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CustomShape 1"/>
          <p:cNvSpPr/>
          <p:nvPr/>
        </p:nvSpPr>
        <p:spPr>
          <a:xfrm>
            <a:off x="76320" y="433440"/>
            <a:ext cx="9067680" cy="6094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Marriage Is Good</a:t>
            </a:r>
            <a:endParaRPr b="0" lang="en-US" sz="4000" spc="-1" strike="noStrike">
              <a:solidFill>
                <a:srgbClr val="000000"/>
              </a:solidFill>
              <a:latin typeface="Arial"/>
            </a:endParaRPr>
          </a:p>
        </p:txBody>
      </p:sp>
      <p:sp>
        <p:nvSpPr>
          <p:cNvPr id="99" name="CustomShape 2"/>
          <p:cNvSpPr/>
          <p:nvPr/>
        </p:nvSpPr>
        <p:spPr>
          <a:xfrm>
            <a:off x="1217880" y="1087920"/>
            <a:ext cx="7358040" cy="37641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1040" indent="-31104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Marriage equality is about love.</a:t>
            </a:r>
            <a:endParaRPr b="0" lang="en-US" sz="2800" spc="-1" strike="noStrike">
              <a:solidFill>
                <a:srgbClr val="000000"/>
              </a:solidFill>
              <a:latin typeface="Arial"/>
            </a:endParaRPr>
          </a:p>
          <a:p>
            <a:pPr marL="311040" indent="-31104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Choice of a life-partner is a fundamental right.</a:t>
            </a:r>
            <a:endParaRPr b="0" lang="en-US" sz="2800" spc="-1" strike="noStrike">
              <a:solidFill>
                <a:srgbClr val="000000"/>
              </a:solidFill>
              <a:latin typeface="Arial"/>
            </a:endParaRPr>
          </a:p>
          <a:p>
            <a:pPr marL="311040" indent="-31104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Marriage must be available to all adults.</a:t>
            </a:r>
            <a:endParaRPr b="0" lang="en-US" sz="2800" spc="-1" strike="noStrike">
              <a:solidFill>
                <a:srgbClr val="000000"/>
              </a:solidFill>
              <a:latin typeface="Arial"/>
            </a:endParaRPr>
          </a:p>
          <a:p>
            <a:pPr marL="314280" indent="-31428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60 percent of U.S. gay men and lesbians are in a relationship.</a:t>
            </a:r>
            <a:endParaRPr b="0" lang="en-US" sz="2800" spc="-1" strike="noStrike">
              <a:solidFill>
                <a:srgbClr val="000000"/>
              </a:solidFill>
              <a:latin typeface="Arial"/>
            </a:endParaRPr>
          </a:p>
          <a:p>
            <a:pPr marL="311040" indent="-31104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DejaVu Sans"/>
              </a:rPr>
              <a:t>Legally supported couples are better able to </a:t>
            </a:r>
            <a:r>
              <a:rPr b="0" lang="en-US" sz="2800" spc="-1" strike="noStrike">
                <a:solidFill>
                  <a:srgbClr val="503130"/>
                </a:solidFill>
                <a:latin typeface="Times New Roman"/>
                <a:ea typeface="Microsoft YaHei"/>
              </a:rPr>
              <a:t>provide care for each other, and their children.</a:t>
            </a:r>
            <a:endParaRPr b="0" lang="en-US" sz="2800" spc="-1" strike="noStrike">
              <a:solidFill>
                <a:srgbClr val="000000"/>
              </a:solidFill>
              <a:latin typeface="Arial"/>
            </a:endParaRPr>
          </a:p>
          <a:p>
            <a:pPr marL="311040" indent="-311040">
              <a:lnSpc>
                <a:spcPct val="100000"/>
              </a:lnSpc>
              <a:spcBef>
                <a:spcPts val="748"/>
              </a:spcBef>
              <a:buClr>
                <a:srgbClr val="7f5880"/>
              </a:buClr>
              <a:buSzPct val="45000"/>
              <a:buFont typeface="Wingdings" charset="2"/>
              <a:buChar char=""/>
            </a:pPr>
            <a:r>
              <a:rPr b="0" lang="en-US" sz="2800" spc="-1" strike="noStrike">
                <a:solidFill>
                  <a:srgbClr val="503130"/>
                </a:solidFill>
                <a:latin typeface="Times New Roman"/>
                <a:ea typeface="Microsoft YaHei"/>
              </a:rPr>
              <a:t>Supported couples are better able to </a:t>
            </a:r>
            <a:r>
              <a:rPr b="0" lang="en-US" sz="2800" spc="-1" strike="noStrike">
                <a:solidFill>
                  <a:srgbClr val="503130"/>
                </a:solidFill>
                <a:latin typeface="Times New Roman"/>
                <a:ea typeface="DejaVu Sans"/>
              </a:rPr>
              <a:t>contribute to the community.</a:t>
            </a:r>
            <a:endParaRPr b="0" lang="en-US" sz="2800" spc="-1" strike="noStrike">
              <a:solidFill>
                <a:srgbClr val="000000"/>
              </a:solidFill>
              <a:latin typeface="Arial"/>
            </a:endParaRPr>
          </a:p>
        </p:txBody>
      </p:sp>
      <p:sp>
        <p:nvSpPr>
          <p:cNvPr id="100"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01" name="CustomShape 4"/>
          <p:cNvSpPr/>
          <p:nvPr/>
        </p:nvSpPr>
        <p:spPr>
          <a:xfrm>
            <a:off x="1133280" y="5588640"/>
            <a:ext cx="7144920" cy="57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r">
              <a:lnSpc>
                <a:spcPct val="100000"/>
              </a:lnSpc>
              <a:spcBef>
                <a:spcPts val="748"/>
              </a:spcBef>
            </a:pPr>
            <a:r>
              <a:rPr b="0" lang="en-US" sz="1200" spc="-1" strike="noStrike">
                <a:solidFill>
                  <a:srgbClr val="676767"/>
                </a:solidFill>
                <a:latin typeface="Arial"/>
                <a:ea typeface="DejaVu Sans"/>
              </a:rPr>
              <a:t>[ See: </a:t>
            </a:r>
            <a:r>
              <a:rPr b="0" lang="en-US" sz="1200" spc="-1" strike="noStrike">
                <a:solidFill>
                  <a:srgbClr val="1f1fff"/>
                </a:solidFill>
                <a:latin typeface="Arial"/>
                <a:ea typeface="DejaVu Sans"/>
                <a:hlinkClick r:id="rId1"/>
              </a:rPr>
              <a:t>“Legal Marriage Primer - Read This If You Don’t Read Another Thing About Legal Marriage”</a:t>
            </a:r>
            <a:br/>
            <a:r>
              <a:rPr b="0" lang="en-US" sz="1200" spc="-1" strike="noStrike">
                <a:solidFill>
                  <a:srgbClr val="676767"/>
                </a:solidFill>
                <a:latin typeface="Arial"/>
                <a:ea typeface="DejaVu Sans"/>
              </a:rPr>
              <a:t>by Demian, Partners Task Force for Gay &amp; Lesbian Couples, May 21, 2009 ]</a:t>
            </a:r>
            <a:endParaRPr b="0" lang="en-US" sz="1200" spc="-1" strike="noStrike">
              <a:solidFill>
                <a:srgbClr val="000000"/>
              </a:solidFill>
              <a:latin typeface="Arial"/>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61" name="CustomShape 1"/>
          <p:cNvSpPr/>
          <p:nvPr/>
        </p:nvSpPr>
        <p:spPr>
          <a:xfrm>
            <a:off x="0" y="469800"/>
            <a:ext cx="9144000" cy="11890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Partners Task Force for</a:t>
            </a:r>
            <a:br/>
            <a:r>
              <a:rPr b="1" lang="en-US" sz="4000" spc="-1" strike="noStrike">
                <a:solidFill>
                  <a:srgbClr val="800000"/>
                </a:solidFill>
                <a:latin typeface="Arial"/>
                <a:ea typeface="DejaVu Sans"/>
              </a:rPr>
              <a:t>Gay &amp; Lesbian Couples</a:t>
            </a:r>
            <a:endParaRPr b="0" lang="en-US" sz="4000" spc="-1" strike="noStrike">
              <a:solidFill>
                <a:srgbClr val="000000"/>
              </a:solidFill>
              <a:latin typeface="Arial"/>
            </a:endParaRPr>
          </a:p>
        </p:txBody>
      </p:sp>
      <p:sp>
        <p:nvSpPr>
          <p:cNvPr id="162" name="CustomShape 2"/>
          <p:cNvSpPr/>
          <p:nvPr/>
        </p:nvSpPr>
        <p:spPr>
          <a:xfrm>
            <a:off x="1441440" y="1630800"/>
            <a:ext cx="6942240" cy="3528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nSpc>
                <a:spcPct val="100000"/>
              </a:lnSpc>
            </a:pPr>
            <a:r>
              <a:rPr b="0" lang="en-US" sz="2000" spc="-1" strike="noStrike">
                <a:solidFill>
                  <a:srgbClr val="503130"/>
                </a:solidFill>
                <a:latin typeface="Times New Roman"/>
                <a:ea typeface="DejaVu Sans"/>
              </a:rPr>
              <a:t>Partners is an international resource for same-sex couples, supporting the diverse community of committed gay and lesbian partners through a variety of media since 1986.</a:t>
            </a:r>
            <a:endParaRPr b="0" lang="en-US" sz="2000" spc="-1" strike="noStrike">
              <a:solidFill>
                <a:srgbClr val="000000"/>
              </a:solidFill>
              <a:latin typeface="Arial"/>
            </a:endParaRPr>
          </a:p>
          <a:p>
            <a:pPr>
              <a:lnSpc>
                <a:spcPct val="100000"/>
              </a:lnSpc>
              <a:spcBef>
                <a:spcPts val="162"/>
              </a:spcBef>
            </a:pPr>
            <a:endParaRPr b="0" lang="en-US" sz="2000" spc="-1" strike="noStrike">
              <a:solidFill>
                <a:srgbClr val="000000"/>
              </a:solidFill>
              <a:latin typeface="Arial"/>
            </a:endParaRPr>
          </a:p>
          <a:p>
            <a:pPr>
              <a:lnSpc>
                <a:spcPct val="100000"/>
              </a:lnSpc>
            </a:pPr>
            <a:r>
              <a:rPr b="0" lang="en-US" sz="2000" spc="-1" strike="noStrike">
                <a:solidFill>
                  <a:srgbClr val="503130"/>
                </a:solidFill>
                <a:latin typeface="Times New Roman"/>
                <a:ea typeface="DejaVu Sans"/>
              </a:rPr>
              <a:t>The constantly updated Web site contains more than 450 essays, surveys, legal articles and resources on legal marriage, ceremonies, domestic partner benefits, relationship tips, parenting, and immigration.</a:t>
            </a:r>
            <a:endParaRPr b="0" lang="en-US" sz="2000" spc="-1" strike="noStrike">
              <a:solidFill>
                <a:srgbClr val="000000"/>
              </a:solidFill>
              <a:latin typeface="Arial"/>
            </a:endParaRPr>
          </a:p>
          <a:p>
            <a:pPr>
              <a:lnSpc>
                <a:spcPct val="100000"/>
              </a:lnSpc>
              <a:spcBef>
                <a:spcPts val="162"/>
              </a:spcBef>
            </a:pPr>
            <a:endParaRPr b="0" lang="en-US" sz="2000" spc="-1" strike="noStrike">
              <a:solidFill>
                <a:srgbClr val="000000"/>
              </a:solidFill>
              <a:latin typeface="Arial"/>
            </a:endParaRPr>
          </a:p>
          <a:p>
            <a:pPr>
              <a:lnSpc>
                <a:spcPct val="100000"/>
              </a:lnSpc>
            </a:pPr>
            <a:r>
              <a:rPr b="0" lang="en-US" sz="2000" spc="-1" strike="noStrike">
                <a:solidFill>
                  <a:srgbClr val="503130"/>
                </a:solidFill>
                <a:latin typeface="Times New Roman"/>
                <a:ea typeface="DejaVu Sans"/>
              </a:rPr>
              <a:t>The Web site is frequently accessed by couples, counselors, clergy, personnel staff, reporters, researchers, students and government officials.</a:t>
            </a:r>
            <a:endParaRPr b="0" lang="en-US" sz="2000" spc="-1" strike="noStrike">
              <a:solidFill>
                <a:srgbClr val="000000"/>
              </a:solidFill>
              <a:latin typeface="Arial"/>
            </a:endParaRPr>
          </a:p>
        </p:txBody>
      </p:sp>
      <p:sp>
        <p:nvSpPr>
          <p:cNvPr id="163"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64" name="CustomShape 4"/>
          <p:cNvSpPr/>
          <p:nvPr/>
        </p:nvSpPr>
        <p:spPr>
          <a:xfrm>
            <a:off x="0" y="4937760"/>
            <a:ext cx="9144000" cy="14234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ctr">
              <a:lnSpc>
                <a:spcPct val="100000"/>
              </a:lnSpc>
              <a:spcBef>
                <a:spcPts val="162"/>
              </a:spcBef>
            </a:pPr>
            <a:r>
              <a:rPr b="1" lang="en-US" sz="2000" spc="-1" strike="noStrike">
                <a:solidFill>
                  <a:srgbClr val="503130"/>
                </a:solidFill>
                <a:latin typeface="Times New Roman"/>
                <a:ea typeface="DejaVu Sans"/>
              </a:rPr>
              <a:t>Demian, Ed.D., director</a:t>
            </a:r>
            <a:br/>
            <a:r>
              <a:rPr b="1" lang="en-US" sz="2000" spc="-1" strike="noStrike">
                <a:solidFill>
                  <a:srgbClr val="1f1fff"/>
                </a:solidFill>
                <a:latin typeface="Times New Roman"/>
                <a:ea typeface="DejaVu Sans"/>
                <a:hlinkClick r:id="rId2"/>
              </a:rPr>
              <a:t>buddybuddy.com</a:t>
            </a:r>
            <a:endParaRPr b="0" lang="en-US" sz="2000" spc="-1" strike="noStrike">
              <a:solidFill>
                <a:srgbClr val="000000"/>
              </a:solidFill>
              <a:latin typeface="Arial"/>
            </a:endParaRPr>
          </a:p>
          <a:p>
            <a:pPr algn="ctr">
              <a:lnSpc>
                <a:spcPct val="100000"/>
              </a:lnSpc>
            </a:pPr>
            <a:endParaRPr b="0" lang="en-US" sz="2000" spc="-1" strike="noStrike">
              <a:solidFill>
                <a:srgbClr val="000000"/>
              </a:solidFill>
              <a:latin typeface="Arial"/>
            </a:endParaRPr>
          </a:p>
          <a:p>
            <a:pPr algn="ctr">
              <a:lnSpc>
                <a:spcPct val="100000"/>
              </a:lnSpc>
            </a:pPr>
            <a:r>
              <a:rPr b="0" lang="en-US" sz="1500" spc="-1" strike="noStrike">
                <a:solidFill>
                  <a:srgbClr val="503130"/>
                </a:solidFill>
                <a:latin typeface="Times New Roman"/>
                <a:ea typeface="DejaVu Sans"/>
              </a:rPr>
              <a:t>This article was written by Demian, with editorial assistance</a:t>
            </a:r>
            <a:br/>
            <a:r>
              <a:rPr b="0" lang="en-US" sz="1500" spc="-1" strike="noStrike">
                <a:solidFill>
                  <a:srgbClr val="503130"/>
                </a:solidFill>
                <a:latin typeface="Times New Roman"/>
                <a:ea typeface="DejaVu Sans"/>
              </a:rPr>
              <a:t>from Janice Van Cleve and James Brumbaugh.</a:t>
            </a:r>
            <a:endParaRPr b="0" lang="en-US" sz="150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0" y="438120"/>
            <a:ext cx="9144000" cy="121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How to Determine</a:t>
            </a:r>
            <a:endParaRPr b="0" lang="en-US" sz="4000" spc="-1" strike="noStrike">
              <a:solidFill>
                <a:srgbClr val="000000"/>
              </a:solidFill>
              <a:latin typeface="Arial"/>
            </a:endParaRPr>
          </a:p>
          <a:p>
            <a:pPr algn="ctr">
              <a:lnSpc>
                <a:spcPct val="100000"/>
              </a:lnSpc>
            </a:pPr>
            <a:r>
              <a:rPr b="1" lang="en-US" sz="4000" spc="-1" strike="noStrike">
                <a:solidFill>
                  <a:srgbClr val="800000"/>
                </a:solidFill>
                <a:latin typeface="Arial"/>
                <a:ea typeface="DejaVu Sans"/>
              </a:rPr>
              <a:t>Male and/or Female?</a:t>
            </a:r>
            <a:endParaRPr b="0" lang="en-US" sz="4000" spc="-1" strike="noStrike">
              <a:solidFill>
                <a:srgbClr val="000000"/>
              </a:solidFill>
              <a:latin typeface="Arial"/>
            </a:endParaRPr>
          </a:p>
        </p:txBody>
      </p:sp>
      <p:sp>
        <p:nvSpPr>
          <p:cNvPr id="103" name="CustomShape 2"/>
          <p:cNvSpPr/>
          <p:nvPr/>
        </p:nvSpPr>
        <p:spPr>
          <a:xfrm>
            <a:off x="1257480" y="1693080"/>
            <a:ext cx="6916680" cy="3437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4280" indent="-314280">
              <a:lnSpc>
                <a:spcPct val="100000"/>
              </a:lnSpc>
              <a:spcBef>
                <a:spcPts val="431"/>
              </a:spcBef>
              <a:buClr>
                <a:srgbClr val="7f5880"/>
              </a:buClr>
              <a:buSzPct val="45000"/>
              <a:buFont typeface="Wingdings" charset="2"/>
              <a:buChar char=""/>
            </a:pPr>
            <a:r>
              <a:rPr b="0" lang="en-US" sz="2400" spc="-1" strike="noStrike">
                <a:solidFill>
                  <a:srgbClr val="503130"/>
                </a:solidFill>
                <a:latin typeface="Times New Roman"/>
                <a:ea typeface="DejaVu Sans"/>
              </a:rPr>
              <a:t>Anti-gay discrimination is based on </a:t>
            </a:r>
            <a:r>
              <a:rPr b="0" i="1" lang="en-US" sz="2400" spc="-1" strike="noStrike">
                <a:solidFill>
                  <a:srgbClr val="503130"/>
                </a:solidFill>
                <a:latin typeface="Times New Roman"/>
                <a:ea typeface="DejaVu Sans"/>
              </a:rPr>
              <a:t>appearances</a:t>
            </a:r>
            <a:r>
              <a:rPr b="0" lang="en-US" sz="2400" spc="-1" strike="noStrike">
                <a:solidFill>
                  <a:srgbClr val="503130"/>
                </a:solidFill>
                <a:latin typeface="Times New Roman"/>
                <a:ea typeface="DejaVu Sans"/>
              </a:rPr>
              <a:t>, not on actually being being male, female, or on sexual identity.</a:t>
            </a:r>
            <a:endParaRPr b="0" lang="en-US" sz="2400" spc="-1" strike="noStrike">
              <a:solidFill>
                <a:srgbClr val="000000"/>
              </a:solidFill>
              <a:latin typeface="Arial"/>
            </a:endParaRPr>
          </a:p>
          <a:p>
            <a:pPr marL="314280" indent="-314280">
              <a:lnSpc>
                <a:spcPct val="100000"/>
              </a:lnSpc>
              <a:spcBef>
                <a:spcPts val="431"/>
              </a:spcBef>
              <a:buClr>
                <a:srgbClr val="7f5880"/>
              </a:buClr>
              <a:buSzPct val="45000"/>
              <a:buFont typeface="Wingdings" charset="2"/>
              <a:buChar char=""/>
            </a:pPr>
            <a:r>
              <a:rPr b="0" lang="en-US" sz="2400" spc="-1" strike="noStrike">
                <a:solidFill>
                  <a:srgbClr val="503130"/>
                </a:solidFill>
                <a:latin typeface="Times New Roman"/>
                <a:ea typeface="DejaVu Sans"/>
              </a:rPr>
              <a:t>There’s no truly accurate way to determine a person’s biological sex; even using chromosome assessment, or body inspection.</a:t>
            </a:r>
            <a:endParaRPr b="0" lang="en-US" sz="2400" spc="-1" strike="noStrike">
              <a:solidFill>
                <a:srgbClr val="000000"/>
              </a:solidFill>
              <a:latin typeface="Arial"/>
            </a:endParaRPr>
          </a:p>
          <a:p>
            <a:pPr marL="314280" indent="-314280">
              <a:lnSpc>
                <a:spcPct val="100000"/>
              </a:lnSpc>
              <a:spcBef>
                <a:spcPts val="431"/>
              </a:spcBef>
              <a:buClr>
                <a:srgbClr val="7f5880"/>
              </a:buClr>
              <a:buSzPct val="45000"/>
              <a:buFont typeface="Wingdings" charset="2"/>
              <a:buChar char=""/>
            </a:pPr>
            <a:r>
              <a:rPr b="0" lang="en-US" sz="2400" spc="-1" strike="noStrike">
                <a:solidFill>
                  <a:srgbClr val="503130"/>
                </a:solidFill>
                <a:latin typeface="Times New Roman"/>
                <a:ea typeface="DejaVu Sans"/>
              </a:rPr>
              <a:t>Not even the International Olympic Committee has a definitive way to determine a person’s sex, based on anatomy, reproductive system, secondary sex characteristics, or genetics.</a:t>
            </a:r>
            <a:endParaRPr b="0" lang="en-US" sz="2400" spc="-1" strike="noStrike">
              <a:solidFill>
                <a:srgbClr val="000000"/>
              </a:solidFill>
              <a:latin typeface="Arial"/>
            </a:endParaRPr>
          </a:p>
        </p:txBody>
      </p:sp>
      <p:sp>
        <p:nvSpPr>
          <p:cNvPr id="104"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05" name="CustomShape 4"/>
          <p:cNvSpPr/>
          <p:nvPr/>
        </p:nvSpPr>
        <p:spPr>
          <a:xfrm>
            <a:off x="1783440" y="5593320"/>
            <a:ext cx="6493680" cy="5792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algn="r">
              <a:lnSpc>
                <a:spcPct val="100000"/>
              </a:lnSpc>
              <a:spcBef>
                <a:spcPts val="748"/>
              </a:spcBef>
            </a:pPr>
            <a:r>
              <a:rPr b="0" lang="en-US" sz="1200" spc="-1" strike="noStrike">
                <a:solidFill>
                  <a:srgbClr val="676767"/>
                </a:solidFill>
                <a:latin typeface="Arial"/>
                <a:ea typeface="DejaVu Sans"/>
              </a:rPr>
              <a:t>[ See: </a:t>
            </a:r>
            <a:r>
              <a:rPr b="0" lang="en-US" sz="1200" spc="-1" strike="noStrike">
                <a:solidFill>
                  <a:srgbClr val="1f1fff"/>
                </a:solidFill>
                <a:latin typeface="Arial"/>
                <a:ea typeface="DejaVu Sans"/>
                <a:hlinkClick r:id="rId1"/>
              </a:rPr>
              <a:t>“Olympic Games and the tricky science of telling men from women”</a:t>
            </a:r>
            <a:br/>
            <a:r>
              <a:rPr b="0" lang="en-US" sz="1200" spc="-1" strike="noStrike">
                <a:solidFill>
                  <a:srgbClr val="676767"/>
                </a:solidFill>
                <a:latin typeface="Arial"/>
                <a:ea typeface="DejaVu Sans"/>
              </a:rPr>
              <a:t>by Jon Bardin, Los Angeles Times, July 30, 2012 ]</a:t>
            </a:r>
            <a:endParaRPr b="0" lang="en-US" sz="1200" spc="-1" strike="noStrike">
              <a:solidFill>
                <a:srgbClr val="000000"/>
              </a:solidFill>
              <a:latin typeface="Arial"/>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06" name="CustomShape 1"/>
          <p:cNvSpPr/>
          <p:nvPr/>
        </p:nvSpPr>
        <p:spPr>
          <a:xfrm>
            <a:off x="0" y="314640"/>
            <a:ext cx="9144000" cy="800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400" spc="-1" strike="noStrike">
                <a:solidFill>
                  <a:srgbClr val="423753"/>
                </a:solidFill>
                <a:latin typeface="Arial"/>
                <a:ea typeface="DejaVu Sans"/>
              </a:rPr>
              <a:t>Legal Battles</a:t>
            </a:r>
            <a:endParaRPr b="0" lang="en-US" sz="4400" spc="-1" strike="noStrike">
              <a:solidFill>
                <a:srgbClr val="000000"/>
              </a:solidFill>
              <a:latin typeface="Arial"/>
            </a:endParaRPr>
          </a:p>
        </p:txBody>
      </p:sp>
      <p:sp>
        <p:nvSpPr>
          <p:cNvPr id="107" name="CustomShape 2"/>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108" name="" descr=""/>
          <p:cNvPicPr/>
          <p:nvPr/>
        </p:nvPicPr>
        <p:blipFill>
          <a:blip r:embed="rId2"/>
          <a:stretch/>
        </p:blipFill>
        <p:spPr>
          <a:xfrm>
            <a:off x="1989000" y="3374280"/>
            <a:ext cx="5166360" cy="1721880"/>
          </a:xfrm>
          <a:prstGeom prst="rect">
            <a:avLst/>
          </a:prstGeom>
          <a:ln>
            <a:noFill/>
          </a:ln>
        </p:spPr>
      </p:pic>
      <p:pic>
        <p:nvPicPr>
          <p:cNvPr id="109" name="" descr=""/>
          <p:cNvPicPr/>
          <p:nvPr/>
        </p:nvPicPr>
        <p:blipFill>
          <a:blip r:embed="rId3"/>
          <a:stretch/>
        </p:blipFill>
        <p:spPr>
          <a:xfrm>
            <a:off x="3241080" y="1446480"/>
            <a:ext cx="2661840" cy="2194560"/>
          </a:xfrm>
          <a:prstGeom prst="rect">
            <a:avLst/>
          </a:prstGeom>
          <a:ln>
            <a:noFill/>
          </a:ln>
        </p:spPr>
      </p:pic>
      <p:sp>
        <p:nvSpPr>
          <p:cNvPr id="110" name="CustomShape 3"/>
          <p:cNvSpPr/>
          <p:nvPr/>
        </p:nvSpPr>
        <p:spPr>
          <a:xfrm>
            <a:off x="2011680" y="5226120"/>
            <a:ext cx="6236280" cy="534600"/>
          </a:xfrm>
          <a:prstGeom prst="rect">
            <a:avLst/>
          </a:prstGeom>
          <a:noFill/>
          <a:ln>
            <a:noFill/>
          </a:ln>
        </p:spPr>
        <p:style>
          <a:lnRef idx="0"/>
          <a:fillRef idx="0"/>
          <a:effectRef idx="0"/>
          <a:fontRef idx="minor"/>
        </p:style>
        <p:txBody>
          <a:bodyPr lIns="90000" rIns="90000" tIns="46800" bIns="46800"/>
          <a:p>
            <a:pPr algn="r">
              <a:lnSpc>
                <a:spcPct val="90000"/>
              </a:lnSpc>
            </a:pPr>
            <a:r>
              <a:rPr b="0" lang="en-US" sz="1200" spc="-1" strike="noStrike">
                <a:solidFill>
                  <a:srgbClr val="676767"/>
                </a:solidFill>
                <a:latin typeface="Arial"/>
                <a:ea typeface="DejaVu Sans"/>
              </a:rPr>
              <a:t>[ Slogan by John Wilkinson, Legal Marriage Alliance of Washington, 1996.</a:t>
            </a:r>
            <a:endParaRPr b="0" lang="en-US" sz="1200" spc="-1" strike="noStrike">
              <a:solidFill>
                <a:srgbClr val="000000"/>
              </a:solidFill>
              <a:latin typeface="Arial"/>
            </a:endParaRPr>
          </a:p>
          <a:p>
            <a:pPr algn="r">
              <a:lnSpc>
                <a:spcPct val="90000"/>
              </a:lnSpc>
            </a:pPr>
            <a:r>
              <a:rPr b="0" lang="en-US" sz="1200" spc="-1" strike="noStrike">
                <a:solidFill>
                  <a:srgbClr val="676767"/>
                </a:solidFill>
                <a:latin typeface="Arial"/>
                <a:ea typeface="DejaVu Sans"/>
              </a:rPr>
              <a:t>See: </a:t>
            </a:r>
            <a:r>
              <a:rPr b="0" lang="en-US" sz="1200" spc="-1" strike="noStrike">
                <a:solidFill>
                  <a:srgbClr val="1f1fff"/>
                </a:solidFill>
                <a:latin typeface="Arial"/>
                <a:ea typeface="DejaVu Sans"/>
                <a:hlinkClick r:id="rId4"/>
              </a:rPr>
              <a:t>“Marriage Bumper Sticker Ideas”</a:t>
            </a:r>
            <a:endParaRPr b="0" lang="en-US" sz="1200" spc="-1" strike="noStrike">
              <a:solidFill>
                <a:srgbClr val="000000"/>
              </a:solidFill>
              <a:latin typeface="Arial"/>
            </a:endParaRPr>
          </a:p>
          <a:p>
            <a:pPr algn="r">
              <a:lnSpc>
                <a:spcPct val="90000"/>
              </a:lnSpc>
            </a:pPr>
            <a:r>
              <a:rPr b="0" lang="en-US" sz="1200" spc="-1" strike="noStrike">
                <a:solidFill>
                  <a:srgbClr val="676767"/>
                </a:solidFill>
                <a:latin typeface="Arial"/>
                <a:ea typeface="DejaVu Sans"/>
              </a:rPr>
              <a:t>from Partners Task Force for Gay &amp; Lesbian Couples ]</a:t>
            </a:r>
            <a:endParaRPr b="0" lang="en-US" sz="1200" spc="-1" strike="noStrike">
              <a:solidFill>
                <a:srgbClr val="000000"/>
              </a:solidFill>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12" name="CustomShape 2"/>
          <p:cNvSpPr/>
          <p:nvPr/>
        </p:nvSpPr>
        <p:spPr>
          <a:xfrm>
            <a:off x="1060920" y="1666440"/>
            <a:ext cx="7371000" cy="39607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45000" bIns="45000"/>
          <a:p>
            <a:pPr marL="312480" indent="-312480">
              <a:lnSpc>
                <a:spcPct val="100000"/>
              </a:lnSpc>
              <a:spcBef>
                <a:spcPts val="431"/>
              </a:spcBef>
              <a:buClr>
                <a:srgbClr val="7f5880"/>
              </a:buClr>
              <a:buSzPct val="45000"/>
              <a:buFont typeface="Wingdings" charset="2"/>
              <a:buChar char=""/>
            </a:pPr>
            <a:r>
              <a:rPr b="0" lang="en-US" sz="1600" spc="-1" strike="noStrike">
                <a:solidFill>
                  <a:srgbClr val="000000"/>
                </a:solidFill>
                <a:latin typeface="Times New Roman"/>
                <a:ea typeface="DejaVu Sans"/>
              </a:rPr>
              <a:t>Blacks, Asians, and Native Americans were denied legal marriage during America’s early years.</a:t>
            </a:r>
            <a:endParaRPr b="0" lang="en-US" sz="1600" spc="-1" strike="noStrike">
              <a:solidFill>
                <a:srgbClr val="000000"/>
              </a:solidFill>
              <a:latin typeface="Arial"/>
            </a:endParaRPr>
          </a:p>
          <a:p>
            <a:pPr marL="312480" indent="-312480">
              <a:lnSpc>
                <a:spcPct val="100000"/>
              </a:lnSpc>
              <a:spcBef>
                <a:spcPts val="431"/>
              </a:spcBef>
              <a:buClr>
                <a:srgbClr val="7f5880"/>
              </a:buClr>
              <a:buSzPct val="45000"/>
              <a:buFont typeface="Wingdings" charset="2"/>
              <a:buChar char=""/>
            </a:pPr>
            <a:r>
              <a:rPr b="0" lang="en-US" sz="1600" spc="-1" strike="noStrike">
                <a:solidFill>
                  <a:srgbClr val="000000"/>
                </a:solidFill>
                <a:latin typeface="Times New Roman"/>
                <a:ea typeface="DejaVu Sans"/>
              </a:rPr>
              <a:t>Married women were not allowed to make legal contracts in 12 American states until 1940.</a:t>
            </a:r>
            <a:endParaRPr b="0" lang="en-US" sz="1600" spc="-1" strike="noStrike">
              <a:solidFill>
                <a:srgbClr val="000000"/>
              </a:solidFill>
              <a:latin typeface="Arial"/>
            </a:endParaRPr>
          </a:p>
          <a:p>
            <a:pPr marL="312480" indent="-312480">
              <a:lnSpc>
                <a:spcPct val="100000"/>
              </a:lnSpc>
              <a:spcBef>
                <a:spcPts val="431"/>
              </a:spcBef>
              <a:buClr>
                <a:srgbClr val="7f5880"/>
              </a:buClr>
              <a:buSzPct val="45000"/>
              <a:buFont typeface="Wingdings" charset="2"/>
              <a:buChar char=""/>
            </a:pPr>
            <a:r>
              <a:rPr b="0" lang="en-US" sz="1600" spc="-1" strike="noStrike">
                <a:latin typeface="Times New Roman"/>
                <a:ea typeface="DejaVu Sans"/>
              </a:rPr>
              <a:t>By 1958, 24 states still prohibited interracial marriage. Twelve states prohibited them until 1967, when it was finally ruled unconstitutional (</a:t>
            </a:r>
            <a:r>
              <a:rPr b="0" i="1" lang="en-US" sz="1600" spc="-1" strike="noStrike">
                <a:latin typeface="Times New Roman"/>
                <a:ea typeface="DejaVu Sans"/>
              </a:rPr>
              <a:t>Loving v. Virginia</a:t>
            </a:r>
            <a:r>
              <a:rPr b="0" lang="en-US" sz="1600" spc="-1" strike="noStrike">
                <a:latin typeface="Times New Roman"/>
                <a:ea typeface="DejaVu Sans"/>
              </a:rPr>
              <a:t>).</a:t>
            </a:r>
            <a:endParaRPr b="0" lang="en-US" sz="1600" spc="-1" strike="noStrike">
              <a:solidFill>
                <a:srgbClr val="000000"/>
              </a:solidFill>
              <a:latin typeface="Arial"/>
            </a:endParaRPr>
          </a:p>
          <a:p>
            <a:pPr marL="312480" indent="-312480">
              <a:lnSpc>
                <a:spcPct val="100000"/>
              </a:lnSpc>
              <a:spcBef>
                <a:spcPts val="431"/>
              </a:spcBef>
              <a:buClr>
                <a:srgbClr val="7f5880"/>
              </a:buClr>
              <a:buSzPct val="45000"/>
              <a:buFont typeface="Wingdings" charset="2"/>
              <a:buChar char=""/>
            </a:pPr>
            <a:r>
              <a:rPr b="0" lang="en-US" sz="1600" spc="-1" strike="noStrike">
                <a:solidFill>
                  <a:srgbClr val="000000"/>
                </a:solidFill>
                <a:latin typeface="Times New Roman"/>
                <a:ea typeface="DejaVu Sans"/>
              </a:rPr>
              <a:t>Same-sex marriage had always been banned in the U.S., until Massachusetts became the first state to offer legal marriage equality in 2004.</a:t>
            </a:r>
            <a:endParaRPr b="0" lang="en-US" sz="1600" spc="-1" strike="noStrike">
              <a:solidFill>
                <a:srgbClr val="000000"/>
              </a:solidFill>
              <a:latin typeface="Arial"/>
            </a:endParaRPr>
          </a:p>
          <a:p>
            <a:pPr marL="312480" indent="-312480">
              <a:lnSpc>
                <a:spcPct val="100000"/>
              </a:lnSpc>
              <a:spcBef>
                <a:spcPts val="431"/>
              </a:spcBef>
              <a:buClr>
                <a:srgbClr val="7f5880"/>
              </a:buClr>
              <a:buSzPct val="45000"/>
              <a:buFont typeface="Wingdings" charset="2"/>
              <a:buChar char=""/>
            </a:pPr>
            <a:r>
              <a:rPr b="0" lang="en-US" sz="1600" spc="-1" strike="noStrike">
                <a:solidFill>
                  <a:srgbClr val="000000"/>
                </a:solidFill>
                <a:latin typeface="Times New Roman"/>
                <a:ea typeface="DejaVu Sans"/>
              </a:rPr>
              <a:t>By 2015, 37 American states had legalized marriage equality for same-sex couples.</a:t>
            </a:r>
            <a:endParaRPr b="0" lang="en-US" sz="1600" spc="-1" strike="noStrike">
              <a:solidFill>
                <a:srgbClr val="000000"/>
              </a:solidFill>
              <a:latin typeface="Arial"/>
            </a:endParaRPr>
          </a:p>
          <a:p>
            <a:pPr marL="312480" indent="-312480">
              <a:lnSpc>
                <a:spcPct val="100000"/>
              </a:lnSpc>
              <a:spcBef>
                <a:spcPts val="431"/>
              </a:spcBef>
              <a:buClr>
                <a:srgbClr val="7f5880"/>
              </a:buClr>
              <a:buSzPct val="45000"/>
              <a:buFont typeface="Wingdings" charset="2"/>
              <a:buChar char=""/>
            </a:pPr>
            <a:r>
              <a:rPr b="0" lang="en-US" sz="1600" spc="-1" strike="noStrike">
                <a:solidFill>
                  <a:srgbClr val="000000"/>
                </a:solidFill>
                <a:latin typeface="Times New Roman"/>
                <a:ea typeface="DejaVu Sans"/>
              </a:rPr>
              <a:t>Other countries offering legal marriage in 2015:</a:t>
            </a:r>
            <a:endParaRPr b="0" lang="en-US" sz="1600" spc="-1" strike="noStrike">
              <a:solidFill>
                <a:srgbClr val="000000"/>
              </a:solidFill>
              <a:latin typeface="Arial"/>
            </a:endParaRPr>
          </a:p>
          <a:p>
            <a:pPr>
              <a:lnSpc>
                <a:spcPct val="100000"/>
              </a:lnSpc>
            </a:pPr>
            <a:r>
              <a:rPr b="0" lang="en-US" sz="1400" spc="-1" strike="noStrike">
                <a:solidFill>
                  <a:srgbClr val="000000"/>
                </a:solidFill>
                <a:latin typeface="Times New Roman"/>
                <a:ea typeface="DejaVu Sans"/>
              </a:rPr>
              <a:t>              </a:t>
            </a:r>
            <a:r>
              <a:rPr b="0" lang="en-US" sz="1400" spc="-1" strike="noStrike">
                <a:solidFill>
                  <a:srgbClr val="000000"/>
                </a:solidFill>
                <a:latin typeface="Times New Roman"/>
                <a:ea typeface="DejaVu Sans"/>
              </a:rPr>
              <a:t>Netherlands (2001), Belgium (2003), Canada (2005), Spain (2005), South Africa (2005),</a:t>
            </a:r>
            <a:br/>
            <a:r>
              <a:rPr b="0" lang="en-US" sz="1400" spc="-1" strike="noStrike">
                <a:solidFill>
                  <a:srgbClr val="000000"/>
                </a:solidFill>
                <a:latin typeface="Times New Roman"/>
                <a:ea typeface="DejaVu Sans"/>
              </a:rPr>
              <a:t>              Norway (2009), Sweden (2009), Iceland (2010), Argentina (2010), Portugal (2010),</a:t>
            </a:r>
            <a:br/>
            <a:r>
              <a:rPr b="0" lang="en-US" sz="1400" spc="-1" strike="noStrike">
                <a:solidFill>
                  <a:srgbClr val="000000"/>
                </a:solidFill>
                <a:latin typeface="Times New Roman"/>
                <a:ea typeface="DejaVu Sans"/>
              </a:rPr>
              <a:t>              Denmark (2012), France (2013), New Zealand (2013), Brazil (2013), Uruguay (2013),</a:t>
            </a:r>
            <a:br/>
            <a:r>
              <a:rPr b="0" lang="en-US" sz="1400" spc="-1" strike="noStrike">
                <a:solidFill>
                  <a:srgbClr val="000000"/>
                </a:solidFill>
                <a:latin typeface="Times New Roman"/>
                <a:ea typeface="DejaVu Sans"/>
              </a:rPr>
              <a:t>              New Zealand (2013), United Kingdom (England, Wales, Scotland) (2013),</a:t>
            </a:r>
            <a:br/>
            <a:r>
              <a:rPr b="0" lang="en-US" sz="1400" spc="-1" strike="noStrike">
                <a:solidFill>
                  <a:srgbClr val="000000"/>
                </a:solidFill>
                <a:latin typeface="Times New Roman"/>
                <a:ea typeface="DejaVu Sans"/>
              </a:rPr>
              <a:t>              Luxembourg (2014), Finland (2014), Ireland (2015), United States (2015),</a:t>
            </a:r>
            <a:br/>
            <a:r>
              <a:rPr b="0" lang="en-US" sz="1400" spc="-1" strike="noStrike">
                <a:solidFill>
                  <a:srgbClr val="000000"/>
                </a:solidFill>
                <a:latin typeface="Times New Roman"/>
                <a:ea typeface="DejaVu Sans"/>
              </a:rPr>
              <a:t>              Colombia (2016), Germany (2017), Taiwan (2017), Malta (2017), Australia (2017).</a:t>
            </a:r>
            <a:endParaRPr b="0" lang="en-US" sz="1400" spc="-1" strike="noStrike">
              <a:solidFill>
                <a:srgbClr val="000000"/>
              </a:solidFill>
              <a:latin typeface="Arial"/>
            </a:endParaRPr>
          </a:p>
        </p:txBody>
      </p:sp>
      <p:sp>
        <p:nvSpPr>
          <p:cNvPr id="113" name="CustomShape 3"/>
          <p:cNvSpPr/>
          <p:nvPr/>
        </p:nvSpPr>
        <p:spPr>
          <a:xfrm>
            <a:off x="-45000" y="421560"/>
            <a:ext cx="9144000" cy="121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Before Supreme Court:</a:t>
            </a:r>
            <a:endParaRPr b="0" lang="en-US" sz="4000" spc="-1" strike="noStrike">
              <a:solidFill>
                <a:srgbClr val="000000"/>
              </a:solidFill>
              <a:latin typeface="Arial"/>
            </a:endParaRPr>
          </a:p>
          <a:p>
            <a:pPr algn="ctr">
              <a:lnSpc>
                <a:spcPct val="100000"/>
              </a:lnSpc>
            </a:pPr>
            <a:r>
              <a:rPr b="1" i="1" lang="en-US" sz="4000" spc="-1" strike="noStrike">
                <a:solidFill>
                  <a:srgbClr val="800000"/>
                </a:solidFill>
                <a:latin typeface="Arial"/>
                <a:ea typeface="DejaVu Sans"/>
              </a:rPr>
              <a:t>Obergefell v. Hodges</a:t>
            </a:r>
            <a:endParaRPr b="0" lang="en-US" sz="4000" spc="-1" strike="noStrike">
              <a:solidFill>
                <a:srgbClr val="000000"/>
              </a:solidFill>
              <a:latin typeface="Arial"/>
            </a:endParaRPr>
          </a:p>
        </p:txBody>
      </p:sp>
      <p:sp>
        <p:nvSpPr>
          <p:cNvPr id="114" name="CustomShape 4"/>
          <p:cNvSpPr/>
          <p:nvPr/>
        </p:nvSpPr>
        <p:spPr>
          <a:xfrm>
            <a:off x="3108960" y="5802120"/>
            <a:ext cx="5139000" cy="422280"/>
          </a:xfrm>
          <a:prstGeom prst="rect">
            <a:avLst/>
          </a:prstGeom>
          <a:noFill/>
          <a:ln>
            <a:noFill/>
          </a:ln>
        </p:spPr>
        <p:style>
          <a:lnRef idx="0"/>
          <a:fillRef idx="0"/>
          <a:effectRef idx="0"/>
          <a:fontRef idx="minor"/>
        </p:style>
        <p:txBody>
          <a:bodyPr lIns="90000" rIns="90000" tIns="46800" bIns="46800"/>
          <a:p>
            <a:pPr algn="r">
              <a:lnSpc>
                <a:spcPct val="90000"/>
              </a:lnSpc>
            </a:pPr>
            <a:r>
              <a:rPr b="0" lang="en-US" sz="1200" spc="-1" strike="noStrike">
                <a:solidFill>
                  <a:srgbClr val="676767"/>
                </a:solidFill>
                <a:latin typeface="Arial"/>
                <a:ea typeface="DejaVu Sans"/>
              </a:rPr>
              <a:t>[ See: </a:t>
            </a:r>
            <a:r>
              <a:rPr b="0" lang="en-US" sz="1200" spc="-1" strike="noStrike">
                <a:solidFill>
                  <a:srgbClr val="1f1fff"/>
                </a:solidFill>
                <a:latin typeface="Arial"/>
                <a:ea typeface="DejaVu Sans"/>
                <a:hlinkClick r:id="rId1"/>
              </a:rPr>
              <a:t>“Marriage Traditions in Various Times and Cultures”</a:t>
            </a:r>
            <a:endParaRPr b="0" lang="en-US" sz="1200" spc="-1" strike="noStrike">
              <a:solidFill>
                <a:srgbClr val="000000"/>
              </a:solidFill>
              <a:latin typeface="Arial"/>
            </a:endParaRPr>
          </a:p>
          <a:p>
            <a:pPr algn="r">
              <a:lnSpc>
                <a:spcPct val="90000"/>
              </a:lnSpc>
            </a:pPr>
            <a:r>
              <a:rPr b="0" lang="en-US" sz="1200" spc="-1" strike="noStrike">
                <a:solidFill>
                  <a:srgbClr val="676767"/>
                </a:solidFill>
                <a:latin typeface="Arial"/>
                <a:ea typeface="DejaVu Sans"/>
              </a:rPr>
              <a:t>by Demian, Partners Task Force for Gay &amp; Lesbian Couples, 2011 ]</a:t>
            </a:r>
            <a:endParaRPr b="0" lang="en-US" sz="12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0" y="432720"/>
            <a:ext cx="9144000" cy="1219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Defending Against the</a:t>
            </a:r>
            <a:endParaRPr b="0" lang="en-US" sz="4000" spc="-1" strike="noStrike">
              <a:solidFill>
                <a:srgbClr val="000000"/>
              </a:solidFill>
              <a:latin typeface="Arial"/>
            </a:endParaRPr>
          </a:p>
          <a:p>
            <a:pPr algn="ctr">
              <a:lnSpc>
                <a:spcPct val="100000"/>
              </a:lnSpc>
            </a:pPr>
            <a:r>
              <a:rPr b="1" lang="en-US" sz="4000" spc="-1" strike="noStrike">
                <a:solidFill>
                  <a:srgbClr val="800000"/>
                </a:solidFill>
                <a:latin typeface="Arial"/>
                <a:ea typeface="DejaVu Sans"/>
              </a:rPr>
              <a:t>“</a:t>
            </a:r>
            <a:r>
              <a:rPr b="1" lang="en-US" sz="4000" spc="-1" strike="noStrike">
                <a:solidFill>
                  <a:srgbClr val="800000"/>
                </a:solidFill>
                <a:latin typeface="Arial"/>
                <a:ea typeface="DejaVu Sans"/>
              </a:rPr>
              <a:t>Defense of Marriage Act”</a:t>
            </a:r>
            <a:endParaRPr b="0" lang="en-US" sz="4000" spc="-1" strike="noStrike">
              <a:solidFill>
                <a:srgbClr val="000000"/>
              </a:solidFill>
              <a:latin typeface="Arial"/>
            </a:endParaRPr>
          </a:p>
        </p:txBody>
      </p:sp>
      <p:sp>
        <p:nvSpPr>
          <p:cNvPr id="116" name="CustomShape 2"/>
          <p:cNvSpPr/>
          <p:nvPr/>
        </p:nvSpPr>
        <p:spPr>
          <a:xfrm>
            <a:off x="1181160" y="1808640"/>
            <a:ext cx="7175880" cy="3805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5720" indent="-299880">
              <a:lnSpc>
                <a:spcPct val="80000"/>
              </a:lnSpc>
              <a:spcBef>
                <a:spcPts val="748"/>
              </a:spcBef>
              <a:buClr>
                <a:srgbClr val="7f5880"/>
              </a:buClr>
              <a:buSzPct val="45000"/>
              <a:buFont typeface="Wingdings" charset="2"/>
              <a:buChar char=""/>
            </a:pPr>
            <a:r>
              <a:rPr b="0" lang="en-US" sz="2000" spc="-1" strike="noStrike">
                <a:solidFill>
                  <a:srgbClr val="503130"/>
                </a:solidFill>
                <a:latin typeface="Times New Roman"/>
                <a:ea typeface="DejaVu Sans"/>
              </a:rPr>
              <a:t>The first U.S. federal </a:t>
            </a:r>
            <a:r>
              <a:rPr b="0" i="1" lang="en-US" sz="2000" spc="-1" strike="noStrike">
                <a:solidFill>
                  <a:srgbClr val="503130"/>
                </a:solidFill>
                <a:latin typeface="Times New Roman"/>
                <a:ea typeface="DejaVu Sans"/>
              </a:rPr>
              <a:t>anti</a:t>
            </a:r>
            <a:r>
              <a:rPr b="0" lang="en-US" sz="2000" spc="-1" strike="noStrike">
                <a:solidFill>
                  <a:srgbClr val="503130"/>
                </a:solidFill>
                <a:latin typeface="Times New Roman"/>
                <a:ea typeface="DejaVu Sans"/>
              </a:rPr>
              <a:t>-marriage law ever made was called the “Defense of Marriage Act” (DOMA).</a:t>
            </a:r>
            <a:endParaRPr b="0" lang="en-US" sz="2000" spc="-1" strike="noStrike">
              <a:solidFill>
                <a:srgbClr val="000000"/>
              </a:solidFill>
              <a:latin typeface="Arial"/>
            </a:endParaRPr>
          </a:p>
          <a:p>
            <a:pPr marL="315720" indent="-299880">
              <a:lnSpc>
                <a:spcPct val="80000"/>
              </a:lnSpc>
              <a:spcBef>
                <a:spcPts val="748"/>
              </a:spcBef>
              <a:buClr>
                <a:srgbClr val="7f5880"/>
              </a:buClr>
              <a:buSzPct val="45000"/>
              <a:buFont typeface="Wingdings" charset="2"/>
              <a:buChar char=""/>
            </a:pPr>
            <a:r>
              <a:rPr b="0" lang="en-US" sz="2000" spc="-1" strike="noStrike">
                <a:solidFill>
                  <a:srgbClr val="503130"/>
                </a:solidFill>
                <a:latin typeface="Times New Roman"/>
                <a:ea typeface="DejaVu Sans"/>
              </a:rPr>
              <a:t>Enacted in 1996, it extended federal power to define legal marriage, a power it </a:t>
            </a:r>
            <a:r>
              <a:rPr b="0" i="1" lang="en-US" sz="2000" spc="-1" strike="noStrike">
                <a:solidFill>
                  <a:srgbClr val="503130"/>
                </a:solidFill>
                <a:latin typeface="Times New Roman"/>
                <a:ea typeface="DejaVu Sans"/>
              </a:rPr>
              <a:t>never</a:t>
            </a:r>
            <a:r>
              <a:rPr b="0" lang="en-US" sz="2000" spc="-1" strike="noStrike">
                <a:solidFill>
                  <a:srgbClr val="503130"/>
                </a:solidFill>
                <a:latin typeface="Times New Roman"/>
                <a:ea typeface="DejaVu Sans"/>
              </a:rPr>
              <a:t> had before.</a:t>
            </a:r>
            <a:endParaRPr b="0" lang="en-US" sz="2000" spc="-1" strike="noStrike">
              <a:solidFill>
                <a:srgbClr val="000000"/>
              </a:solidFill>
              <a:latin typeface="Arial"/>
            </a:endParaRPr>
          </a:p>
          <a:p>
            <a:pPr marL="315720" indent="-299880">
              <a:lnSpc>
                <a:spcPct val="80000"/>
              </a:lnSpc>
              <a:spcBef>
                <a:spcPts val="748"/>
              </a:spcBef>
              <a:buClr>
                <a:srgbClr val="7f5880"/>
              </a:buClr>
              <a:buSzPct val="45000"/>
              <a:buFont typeface="Wingdings" charset="2"/>
              <a:buChar char=""/>
            </a:pPr>
            <a:r>
              <a:rPr b="0" lang="en-US" sz="2000" spc="-1" strike="noStrike">
                <a:solidFill>
                  <a:srgbClr val="503130"/>
                </a:solidFill>
                <a:latin typeface="Times New Roman"/>
                <a:ea typeface="DejaVu Sans"/>
              </a:rPr>
              <a:t>Previously, the federal system only made laws that were </a:t>
            </a:r>
            <a:r>
              <a:rPr b="0" i="1" lang="en-US" sz="2000" spc="-1" strike="noStrike">
                <a:solidFill>
                  <a:srgbClr val="503130"/>
                </a:solidFill>
                <a:latin typeface="Times New Roman"/>
                <a:ea typeface="DejaVu Sans"/>
              </a:rPr>
              <a:t>triggered</a:t>
            </a:r>
            <a:r>
              <a:rPr b="0" lang="en-US" sz="2000" spc="-1" strike="noStrike">
                <a:solidFill>
                  <a:srgbClr val="503130"/>
                </a:solidFill>
                <a:latin typeface="Times New Roman"/>
                <a:ea typeface="DejaVu Sans"/>
              </a:rPr>
              <a:t> by legal marriage.</a:t>
            </a:r>
            <a:endParaRPr b="0" lang="en-US" sz="2000" spc="-1" strike="noStrike">
              <a:solidFill>
                <a:srgbClr val="000000"/>
              </a:solidFill>
              <a:latin typeface="Arial"/>
            </a:endParaRPr>
          </a:p>
          <a:p>
            <a:pPr marL="315720" indent="-299880">
              <a:lnSpc>
                <a:spcPct val="80000"/>
              </a:lnSpc>
              <a:spcBef>
                <a:spcPts val="748"/>
              </a:spcBef>
              <a:buClr>
                <a:srgbClr val="7f5880"/>
              </a:buClr>
              <a:buSzPct val="45000"/>
              <a:buFont typeface="Wingdings" charset="2"/>
              <a:buChar char=""/>
            </a:pPr>
            <a:r>
              <a:rPr b="0" lang="en-US" sz="2000" spc="-1" strike="noStrike">
                <a:solidFill>
                  <a:srgbClr val="503130"/>
                </a:solidFill>
                <a:latin typeface="Times New Roman"/>
                <a:ea typeface="DejaVu Sans"/>
              </a:rPr>
              <a:t>“</a:t>
            </a:r>
            <a:r>
              <a:rPr b="0" lang="en-US" sz="2000" spc="-1" strike="noStrike">
                <a:solidFill>
                  <a:srgbClr val="503130"/>
                </a:solidFill>
                <a:latin typeface="Times New Roman"/>
                <a:ea typeface="DejaVu Sans"/>
              </a:rPr>
              <a:t>DOMA” prevented the federal system from recognizing any status “between persons of the same sex that is treated as a marriage.” And, second, it defined the words “marriage” as “only a legal union between one man and one woman as husband and wife,” and the word “spouse” as “a person of the opposite sex who is a husband or a wife.”</a:t>
            </a:r>
            <a:endParaRPr b="0" lang="en-US" sz="2000" spc="-1" strike="noStrike">
              <a:solidFill>
                <a:srgbClr val="000000"/>
              </a:solidFill>
              <a:latin typeface="Arial"/>
            </a:endParaRPr>
          </a:p>
          <a:p>
            <a:pPr marL="315720" indent="-299880">
              <a:lnSpc>
                <a:spcPct val="80000"/>
              </a:lnSpc>
              <a:spcBef>
                <a:spcPts val="748"/>
              </a:spcBef>
              <a:buClr>
                <a:srgbClr val="7f5880"/>
              </a:buClr>
              <a:buSzPct val="45000"/>
              <a:buFont typeface="Wingdings" charset="2"/>
              <a:buChar char=""/>
            </a:pPr>
            <a:r>
              <a:rPr b="0" lang="en-US" sz="2000" spc="-1" strike="noStrike">
                <a:solidFill>
                  <a:srgbClr val="503130"/>
                </a:solidFill>
                <a:latin typeface="Times New Roman"/>
                <a:ea typeface="DejaVu Sans"/>
              </a:rPr>
              <a:t>This law allowed states to refuse recognition of legal same-sex marriages from other states</a:t>
            </a:r>
            <a:r>
              <a:rPr b="0" lang="en-US" sz="2200" spc="-1" strike="noStrike">
                <a:solidFill>
                  <a:srgbClr val="503130"/>
                </a:solidFill>
                <a:latin typeface="Times New Roman"/>
                <a:ea typeface="DejaVu Sans"/>
              </a:rPr>
              <a:t>.</a:t>
            </a:r>
            <a:endParaRPr b="0" lang="en-US" sz="2200" spc="-1" strike="noStrike">
              <a:solidFill>
                <a:srgbClr val="000000"/>
              </a:solidFill>
              <a:latin typeface="Arial"/>
            </a:endParaRPr>
          </a:p>
        </p:txBody>
      </p:sp>
      <p:sp>
        <p:nvSpPr>
          <p:cNvPr id="117"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76320" y="285120"/>
            <a:ext cx="9067680" cy="1371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a:t>
            </a:r>
            <a:r>
              <a:rPr b="1" lang="en-US" sz="4000" spc="-1" strike="noStrike">
                <a:solidFill>
                  <a:srgbClr val="800000"/>
                </a:solidFill>
                <a:latin typeface="Arial"/>
                <a:ea typeface="DejaVu Sans"/>
              </a:rPr>
              <a:t>DOMA” Never</a:t>
            </a:r>
            <a:br/>
            <a:r>
              <a:rPr b="1" lang="en-US" sz="4000" spc="-1" strike="noStrike">
                <a:solidFill>
                  <a:srgbClr val="800000"/>
                </a:solidFill>
                <a:latin typeface="Arial"/>
                <a:ea typeface="DejaVu Sans"/>
              </a:rPr>
              <a:t>Defended Anything</a:t>
            </a:r>
            <a:endParaRPr b="0" lang="en-US" sz="4000" spc="-1" strike="noStrike">
              <a:solidFill>
                <a:srgbClr val="000000"/>
              </a:solidFill>
              <a:latin typeface="Arial"/>
            </a:endParaRPr>
          </a:p>
        </p:txBody>
      </p:sp>
      <p:sp>
        <p:nvSpPr>
          <p:cNvPr id="119" name="CustomShape 2"/>
          <p:cNvSpPr/>
          <p:nvPr/>
        </p:nvSpPr>
        <p:spPr>
          <a:xfrm>
            <a:off x="857880" y="1758960"/>
            <a:ext cx="7443720" cy="407664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439200" indent="-31104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Denying recognition of legal marriages between same-sex partners trashed the Constitutional “Full Faith and Credit” guarantee.</a:t>
            </a:r>
            <a:endParaRPr b="0" lang="en-US" sz="2400" spc="-1" strike="noStrike">
              <a:solidFill>
                <a:srgbClr val="000000"/>
              </a:solidFill>
              <a:latin typeface="Arial"/>
            </a:endParaRPr>
          </a:p>
          <a:p>
            <a:pPr marL="439200" indent="-31104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Most scholars agreed that it is </a:t>
            </a:r>
            <a:r>
              <a:rPr b="0" i="1" lang="en-US" sz="2400" spc="-1" strike="noStrike">
                <a:solidFill>
                  <a:srgbClr val="503130"/>
                </a:solidFill>
                <a:latin typeface="Times New Roman"/>
                <a:ea typeface="DejaVu Sans"/>
              </a:rPr>
              <a:t>not</a:t>
            </a:r>
            <a:r>
              <a:rPr b="0" lang="en-US" sz="2400" spc="-1" strike="noStrike">
                <a:solidFill>
                  <a:srgbClr val="503130"/>
                </a:solidFill>
                <a:latin typeface="Times New Roman"/>
                <a:ea typeface="DejaVu Sans"/>
              </a:rPr>
              <a:t> constitutional because it violated the state right to define marriage.</a:t>
            </a:r>
            <a:endParaRPr b="0" lang="en-US" sz="2400" spc="-1" strike="noStrike">
              <a:solidFill>
                <a:srgbClr val="000000"/>
              </a:solidFill>
              <a:latin typeface="Arial"/>
            </a:endParaRPr>
          </a:p>
          <a:p>
            <a:pPr marL="439200" indent="-31104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DOMA codified a second-class status.</a:t>
            </a:r>
            <a:endParaRPr b="0" lang="en-US" sz="2400" spc="-1" strike="noStrike">
              <a:solidFill>
                <a:srgbClr val="000000"/>
              </a:solidFill>
              <a:latin typeface="Arial"/>
            </a:endParaRPr>
          </a:p>
          <a:p>
            <a:pPr marL="439200" indent="-31104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One part of the “Defense of Marriage Act” was ruled unconstitutional on June 26, 2013.</a:t>
            </a:r>
            <a:endParaRPr b="0" lang="en-US" sz="2400" spc="-1" strike="noStrike">
              <a:solidFill>
                <a:srgbClr val="000000"/>
              </a:solidFill>
              <a:latin typeface="Arial"/>
            </a:endParaRPr>
          </a:p>
          <a:p>
            <a:pPr marL="439200" indent="-311040">
              <a:lnSpc>
                <a:spcPct val="90000"/>
              </a:lnSpc>
              <a:spcBef>
                <a:spcPts val="748"/>
              </a:spcBef>
              <a:buClr>
                <a:srgbClr val="7f5880"/>
              </a:buClr>
              <a:buSzPct val="45000"/>
              <a:buFont typeface="Wingdings" charset="2"/>
              <a:buChar char=""/>
            </a:pPr>
            <a:r>
              <a:rPr b="0" lang="en-US" sz="2400" spc="-1" strike="noStrike">
                <a:solidFill>
                  <a:srgbClr val="503130"/>
                </a:solidFill>
                <a:latin typeface="Times New Roman"/>
                <a:ea typeface="DejaVu Sans"/>
              </a:rPr>
              <a:t>It continued to be used as a state legislative model to restrict legal marriage in more than 40 states.</a:t>
            </a:r>
            <a:endParaRPr b="0" lang="en-US" sz="2400" spc="-1" strike="noStrike">
              <a:solidFill>
                <a:srgbClr val="000000"/>
              </a:solidFill>
              <a:latin typeface="Arial"/>
            </a:endParaRPr>
          </a:p>
        </p:txBody>
      </p:sp>
      <p:sp>
        <p:nvSpPr>
          <p:cNvPr id="120" name="CustomShape 3"/>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21" name="CustomShape 4"/>
          <p:cNvSpPr/>
          <p:nvPr/>
        </p:nvSpPr>
        <p:spPr>
          <a:xfrm>
            <a:off x="1965600" y="5593680"/>
            <a:ext cx="6313680" cy="5461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algn="r">
              <a:lnSpc>
                <a:spcPct val="100000"/>
              </a:lnSpc>
              <a:spcBef>
                <a:spcPts val="748"/>
              </a:spcBef>
            </a:pPr>
            <a:r>
              <a:rPr b="0" lang="en-US" sz="1200" spc="-1" strike="noStrike">
                <a:solidFill>
                  <a:srgbClr val="676767"/>
                </a:solidFill>
                <a:latin typeface="Arial"/>
                <a:ea typeface="DejaVu Sans"/>
              </a:rPr>
              <a:t>[ See: </a:t>
            </a:r>
            <a:r>
              <a:rPr b="0" lang="en-US" sz="1200" spc="-1" strike="noStrike">
                <a:solidFill>
                  <a:srgbClr val="1f1fff"/>
                </a:solidFill>
                <a:latin typeface="Arial"/>
                <a:ea typeface="DejaVu Sans"/>
                <a:hlinkClick r:id="rId1"/>
              </a:rPr>
              <a:t>“Defense of Marriage Act - The Destruction of Certain Families Act”</a:t>
            </a:r>
            <a:br/>
            <a:r>
              <a:rPr b="0" lang="en-US" sz="1200" spc="-1" strike="noStrike">
                <a:solidFill>
                  <a:srgbClr val="676767"/>
                </a:solidFill>
                <a:latin typeface="Arial"/>
                <a:ea typeface="DejaVu Sans"/>
              </a:rPr>
              <a:t>by Demian, Partners Task Force for Gay &amp; Lesbian Couples, May 28, 2015 ]</a:t>
            </a:r>
            <a:endParaRPr b="0" lang="en-US" sz="1200" spc="-1" strike="noStrike">
              <a:solidFill>
                <a:srgbClr val="000000"/>
              </a:solidFill>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1112400" y="1728000"/>
            <a:ext cx="6931440" cy="369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p>
            <a:pPr marL="312480" indent="-312480">
              <a:lnSpc>
                <a:spcPct val="100000"/>
              </a:lnSpc>
              <a:spcBef>
                <a:spcPts val="748"/>
              </a:spcBef>
              <a:buClr>
                <a:srgbClr val="7f5880"/>
              </a:buClr>
              <a:buSzPct val="45000"/>
              <a:buFont typeface="Wingdings" charset="2"/>
              <a:buChar char=""/>
            </a:pPr>
            <a:r>
              <a:rPr b="0" lang="en-US" sz="2000" spc="-1" strike="noStrike">
                <a:solidFill>
                  <a:srgbClr val="503130"/>
                </a:solidFill>
                <a:latin typeface="Times New Roman"/>
                <a:ea typeface="DejaVu Sans"/>
              </a:rPr>
              <a:t>On June 26, 2015, the United States Supreme Court declared – in </a:t>
            </a:r>
            <a:r>
              <a:rPr b="0" i="1" lang="en-US" sz="2000" spc="-1" strike="noStrike">
                <a:solidFill>
                  <a:srgbClr val="503130"/>
                </a:solidFill>
                <a:latin typeface="Times New Roman"/>
                <a:ea typeface="DejaVu Sans"/>
              </a:rPr>
              <a:t>Obergefell v. Hodges</a:t>
            </a:r>
            <a:r>
              <a:rPr b="0" lang="en-US" sz="2000" spc="-1" strike="noStrike">
                <a:solidFill>
                  <a:srgbClr val="503130"/>
                </a:solidFill>
                <a:latin typeface="Times New Roman"/>
                <a:ea typeface="DejaVu Sans"/>
              </a:rPr>
              <a:t> – that denying same-sex couples the freedom to marry violated the U.S. Constitution.</a:t>
            </a:r>
            <a:endParaRPr b="0" lang="en-US" sz="2000" spc="-1" strike="noStrike">
              <a:solidFill>
                <a:srgbClr val="000000"/>
              </a:solidFill>
              <a:latin typeface="Arial"/>
            </a:endParaRPr>
          </a:p>
          <a:p>
            <a:pPr marL="312480" indent="-312480">
              <a:lnSpc>
                <a:spcPct val="100000"/>
              </a:lnSpc>
              <a:spcBef>
                <a:spcPts val="431"/>
              </a:spcBef>
              <a:buClr>
                <a:srgbClr val="7f5880"/>
              </a:buClr>
              <a:buSzPct val="45000"/>
              <a:buFont typeface="Wingdings" charset="2"/>
              <a:buChar char=""/>
            </a:pPr>
            <a:r>
              <a:rPr b="0" lang="en-US" sz="2000" spc="-1" strike="noStrike">
                <a:solidFill>
                  <a:srgbClr val="503130"/>
                </a:solidFill>
                <a:latin typeface="Times New Roman"/>
                <a:ea typeface="DejaVu Sans"/>
              </a:rPr>
              <a:t>The finding stated that same-sex couples deserved the right to marry due to both the “Due Process Clause” and the “Equal Protection Clause” of the Fourteenth Amendment to the Constitution.</a:t>
            </a:r>
            <a:endParaRPr b="0" lang="en-US" sz="2000" spc="-1" strike="noStrike">
              <a:solidFill>
                <a:srgbClr val="000000"/>
              </a:solidFill>
              <a:latin typeface="Arial"/>
            </a:endParaRPr>
          </a:p>
          <a:p>
            <a:pPr marL="311040" indent="-311040">
              <a:lnSpc>
                <a:spcPct val="100000"/>
              </a:lnSpc>
              <a:spcBef>
                <a:spcPts val="431"/>
              </a:spcBef>
              <a:buClr>
                <a:srgbClr val="7f5880"/>
              </a:buClr>
              <a:buSzPct val="45000"/>
              <a:buFont typeface="Wingdings" charset="2"/>
              <a:buChar char=""/>
            </a:pPr>
            <a:r>
              <a:rPr b="0" lang="en-US" sz="2000" spc="-1" strike="noStrike">
                <a:solidFill>
                  <a:srgbClr val="503130"/>
                </a:solidFill>
                <a:latin typeface="Times New Roman"/>
                <a:ea typeface="DejaVu Sans"/>
              </a:rPr>
              <a:t>The ruling meant that all 50 states must lawfully perform and recognize the marriages of same-sex couples, on the same terms and conditions, as the marriages of opposite-sex couples, with all the accompanying rights and responsibilities.</a:t>
            </a:r>
            <a:endParaRPr b="0" lang="en-US" sz="2000" spc="-1" strike="noStrike">
              <a:solidFill>
                <a:srgbClr val="000000"/>
              </a:solidFill>
              <a:latin typeface="Arial"/>
            </a:endParaRPr>
          </a:p>
          <a:p>
            <a:pPr marL="311040" indent="-311040">
              <a:lnSpc>
                <a:spcPct val="100000"/>
              </a:lnSpc>
              <a:spcBef>
                <a:spcPts val="431"/>
              </a:spcBef>
              <a:buClr>
                <a:srgbClr val="7f5880"/>
              </a:buClr>
              <a:buSzPct val="45000"/>
              <a:buFont typeface="Wingdings" charset="2"/>
              <a:buChar char=""/>
            </a:pPr>
            <a:r>
              <a:rPr b="0" lang="en-US" sz="2000" spc="-1" strike="noStrike">
                <a:solidFill>
                  <a:srgbClr val="503130"/>
                </a:solidFill>
                <a:latin typeface="Times New Roman"/>
                <a:ea typeface="DejaVu Sans"/>
              </a:rPr>
              <a:t>This decision ended a 47-year battle – begun by individual life partners – to extend the freedom to marry to same-sex couples nationwide.</a:t>
            </a:r>
            <a:endParaRPr b="0" lang="en-US" sz="2000" spc="-1" strike="noStrike">
              <a:solidFill>
                <a:srgbClr val="000000"/>
              </a:solidFill>
              <a:latin typeface="Arial"/>
            </a:endParaRPr>
          </a:p>
        </p:txBody>
      </p:sp>
      <p:sp>
        <p:nvSpPr>
          <p:cNvPr id="123" name="CustomShape 2"/>
          <p:cNvSpPr/>
          <p:nvPr/>
        </p:nvSpPr>
        <p:spPr>
          <a:xfrm>
            <a:off x="8229600" y="0"/>
            <a:ext cx="76212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sp>
        <p:nvSpPr>
          <p:cNvPr id="124" name="CustomShape 3"/>
          <p:cNvSpPr/>
          <p:nvPr/>
        </p:nvSpPr>
        <p:spPr>
          <a:xfrm>
            <a:off x="74520" y="387360"/>
            <a:ext cx="9067680" cy="13716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000" spc="-1" strike="noStrike">
                <a:solidFill>
                  <a:srgbClr val="800000"/>
                </a:solidFill>
                <a:latin typeface="Arial"/>
                <a:ea typeface="DejaVu Sans"/>
              </a:rPr>
              <a:t>Marriage for Same-sex</a:t>
            </a:r>
            <a:endParaRPr b="0" lang="en-US" sz="4000" spc="-1" strike="noStrike">
              <a:solidFill>
                <a:srgbClr val="000000"/>
              </a:solidFill>
              <a:latin typeface="Arial"/>
            </a:endParaRPr>
          </a:p>
          <a:p>
            <a:pPr algn="ctr">
              <a:lnSpc>
                <a:spcPct val="100000"/>
              </a:lnSpc>
            </a:pPr>
            <a:r>
              <a:rPr b="1" lang="en-US" sz="4000" spc="-1" strike="noStrike">
                <a:solidFill>
                  <a:srgbClr val="800000"/>
                </a:solidFill>
                <a:latin typeface="Arial"/>
                <a:ea typeface="DejaVu Sans"/>
              </a:rPr>
              <a:t>Couples Finally Legalized</a:t>
            </a:r>
            <a:endParaRPr b="0" lang="en-US" sz="4000" spc="-1" strike="noStrike">
              <a:solidFill>
                <a:srgbClr val="000000"/>
              </a:solidFill>
              <a:latin typeface="Arial"/>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1"/>
          <a:stretch>
            <a:fillRect/>
          </a:stretch>
        </a:blipFill>
      </p:bgPr>
    </p:bg>
    <p:spTree>
      <p:nvGrpSpPr>
        <p:cNvPr id="1" name=""/>
        <p:cNvGrpSpPr/>
        <p:nvPr/>
      </p:nvGrpSpPr>
      <p:grpSpPr>
        <a:xfrm>
          <a:off x="0" y="0"/>
          <a:ext cx="0" cy="0"/>
          <a:chOff x="0" y="0"/>
          <a:chExt cx="0" cy="0"/>
        </a:xfrm>
      </p:grpSpPr>
      <p:sp>
        <p:nvSpPr>
          <p:cNvPr id="125" name="CustomShape 1"/>
          <p:cNvSpPr/>
          <p:nvPr/>
        </p:nvSpPr>
        <p:spPr>
          <a:xfrm>
            <a:off x="0" y="552240"/>
            <a:ext cx="9144000" cy="123732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2160" rIns="92160" tIns="46080" bIns="46080" anchor="b"/>
          <a:p>
            <a:pPr algn="ctr">
              <a:lnSpc>
                <a:spcPct val="100000"/>
              </a:lnSpc>
            </a:pPr>
            <a:r>
              <a:rPr b="1" lang="en-US" sz="4400" spc="-1" strike="noStrike">
                <a:solidFill>
                  <a:srgbClr val="423753"/>
                </a:solidFill>
                <a:latin typeface="Arial"/>
                <a:ea typeface="DejaVu Sans"/>
              </a:rPr>
              <a:t>Revenge of the</a:t>
            </a:r>
            <a:endParaRPr b="0" lang="en-US" sz="4400" spc="-1" strike="noStrike">
              <a:solidFill>
                <a:srgbClr val="000000"/>
              </a:solidFill>
              <a:latin typeface="Arial"/>
            </a:endParaRPr>
          </a:p>
          <a:p>
            <a:pPr algn="ctr">
              <a:lnSpc>
                <a:spcPct val="100000"/>
              </a:lnSpc>
            </a:pPr>
            <a:r>
              <a:rPr b="1" lang="en-US" sz="4400" spc="-1" strike="noStrike">
                <a:solidFill>
                  <a:srgbClr val="423753"/>
                </a:solidFill>
                <a:latin typeface="Arial"/>
                <a:ea typeface="DejaVu Sans"/>
              </a:rPr>
              <a:t>Extremists</a:t>
            </a:r>
            <a:endParaRPr b="0" lang="en-US" sz="4400" spc="-1" strike="noStrike">
              <a:solidFill>
                <a:srgbClr val="000000"/>
              </a:solidFill>
              <a:latin typeface="Arial"/>
            </a:endParaRPr>
          </a:p>
        </p:txBody>
      </p:sp>
      <p:sp>
        <p:nvSpPr>
          <p:cNvPr id="126" name="CustomShape 2"/>
          <p:cNvSpPr/>
          <p:nvPr/>
        </p:nvSpPr>
        <p:spPr>
          <a:xfrm>
            <a:off x="7924680" y="0"/>
            <a:ext cx="1067040" cy="45720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sp>
      <p:pic>
        <p:nvPicPr>
          <p:cNvPr id="127" name="" descr=""/>
          <p:cNvPicPr/>
          <p:nvPr/>
        </p:nvPicPr>
        <p:blipFill>
          <a:blip r:embed="rId2"/>
          <a:stretch/>
        </p:blipFill>
        <p:spPr>
          <a:xfrm>
            <a:off x="3152520" y="2898720"/>
            <a:ext cx="2838960" cy="1007280"/>
          </a:xfrm>
          <a:prstGeom prst="rect">
            <a:avLst/>
          </a:prstGeom>
          <a:ln>
            <a:noFill/>
          </a:ln>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14558</TotalTime>
  <Application>LibreOffice/5.4.5.1$Windows_X86_64 LibreOffice_project/79c9829dd5d8054ec39a82dc51cd9eff340dbee8</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1995-06-07T10:56:28Z</dcterms:created>
  <dc:creator>Demian</dc:creator>
  <dc:description>© 2018, Demian
Partners Task Force for Gay &amp; Lesbian Couples
Seattle, WA
206-935-1206
demian@buddybuddy.com</dc:description>
  <dc:language>en-US</dc:language>
  <cp:lastModifiedBy>Demian</cp:lastModifiedBy>
  <cp:lastPrinted>2002-11-11T09:42:18Z</cp:lastPrinted>
  <dcterms:modified xsi:type="dcterms:W3CDTF">2018-04-12T22:21:06Z</dcterms:modified>
  <cp:revision>564</cp:revision>
  <dc:subject>legal marriage</dc:subject>
  <dc:title>Same-Sex Marriage: Still Under Attack</dc:title>
</cp:coreProperties>
</file>